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regular.fntdata"/><Relationship Id="rId25" Type="http://schemas.openxmlformats.org/officeDocument/2006/relationships/slide" Target="slides/slide21.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bc.com/news/health-35581454"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rpa.mil/news-events/2017-07-1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0-proquestcombo.safaribooksonline.com.mercury.concordia.ca/9781449370626/predictive_worldcomma_a_world_of_senso_html#convincing_illusion_of_perfect_adaptat"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0-proquestcombo.safaribooksonline.com.mercury.concordia.ca/9781449370626/embedded_tech_brings_a_new_language_of_i_html#new_language_of_interactio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shable.com/2016/04/05/samsung-smart-contact-lenses-patent/#.nd.8ItfVaqK"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400"/>
              <a:t>Shift toward </a:t>
            </a:r>
            <a:r>
              <a:rPr b="1" lang="en-GB" sz="1400"/>
              <a:t>removing the screen interface</a:t>
            </a:r>
          </a:p>
          <a:p>
            <a:pPr lvl="0">
              <a:spcBef>
                <a:spcPts val="0"/>
              </a:spcBef>
              <a:buNone/>
            </a:pPr>
            <a:r>
              <a:rPr lang="en-GB" sz="1400"/>
              <a:t>In the future the screen will become obsolete</a:t>
            </a:r>
          </a:p>
          <a:p>
            <a:pPr lvl="0">
              <a:spcBef>
                <a:spcPts val="0"/>
              </a:spcBef>
              <a:buNone/>
            </a:pPr>
            <a:r>
              <a:rPr lang="en-GB" sz="1400"/>
              <a:t>World with context awareness </a:t>
            </a:r>
            <a:r>
              <a:rPr lang="en-GB" sz="1400"/>
              <a:t>automatons</a:t>
            </a:r>
            <a:r>
              <a:rPr lang="en-GB" sz="1400"/>
              <a:t> and sensors </a:t>
            </a:r>
          </a:p>
          <a:p>
            <a:pPr lvl="0">
              <a:spcBef>
                <a:spcPts val="0"/>
              </a:spcBef>
              <a:buNone/>
            </a:pPr>
            <a:r>
              <a:rPr lang="en-GB" sz="1400"/>
              <a:t>Plus the OLED tech </a:t>
            </a:r>
          </a:p>
          <a:p>
            <a:pPr lvl="0">
              <a:spcBef>
                <a:spcPts val="0"/>
              </a:spcBef>
              <a:buNone/>
            </a:pPr>
            <a:r>
              <a:t/>
            </a:r>
            <a:endParaRPr sz="1400"/>
          </a:p>
          <a:p>
            <a:pPr lvl="0">
              <a:spcBef>
                <a:spcPts val="0"/>
              </a:spcBef>
              <a:buNone/>
            </a:pPr>
            <a:r>
              <a:rPr lang="en-GB" sz="1400"/>
              <a:t>All of this in an attempt to minimize the time we gaze at things(screen)</a:t>
            </a:r>
          </a:p>
          <a:p>
            <a:pPr lvl="0">
              <a:spcBef>
                <a:spcPts val="0"/>
              </a:spcBef>
              <a:buNone/>
            </a:pPr>
            <a:r>
              <a:t/>
            </a:r>
            <a:endParaRPr sz="1400"/>
          </a:p>
          <a:p>
            <a:pPr lvl="0">
              <a:spcBef>
                <a:spcPts val="0"/>
              </a:spcBef>
              <a:buNone/>
            </a:pPr>
            <a:r>
              <a:rPr lang="en-GB" sz="1400"/>
              <a:t>Future where </a:t>
            </a:r>
            <a:r>
              <a:rPr b="1" lang="en-GB" sz="1400"/>
              <a:t>Pigment altering implant</a:t>
            </a:r>
            <a:r>
              <a:rPr lang="en-GB" sz="1400"/>
              <a:t>s, in combination with other tech  with remove the screen interface entirely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rPr lang="en-GB" u="sng">
                <a:solidFill>
                  <a:schemeClr val="hlink"/>
                </a:solidFill>
                <a:hlinkClick r:id="rId2"/>
              </a:rPr>
              <a:t>http://www.bbc.com/news/health-35581454</a:t>
            </a:r>
          </a:p>
          <a:p>
            <a:pPr lvl="0">
              <a:spcBef>
                <a:spcPts val="0"/>
              </a:spcBef>
              <a:buNone/>
            </a:pPr>
            <a:r>
              <a:t/>
            </a:r>
            <a:endParaRPr/>
          </a:p>
          <a:p>
            <a:pPr lvl="0">
              <a:spcBef>
                <a:spcPts val="0"/>
              </a:spcBef>
              <a:buNone/>
            </a:pPr>
            <a:r>
              <a:rPr lang="en-GB"/>
              <a:t>https://www.wired.com/2013/10/is-this-brain-controlled-bionic-leg-the-future-of-prosthetics/</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u="sng">
                <a:solidFill>
                  <a:schemeClr val="accent5"/>
                </a:solidFill>
                <a:hlinkClick r:id="rId2"/>
              </a:rPr>
              <a:t>https://www.darpa.mil/news-events/2017-07-10</a:t>
            </a:r>
            <a:br>
              <a:rPr lang="en-GB"/>
            </a:br>
            <a:r>
              <a:rPr lang="en-GB"/>
              <a:t>Check this site!!! It’s implantables for neuro interfaces1!!!</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800">
                <a:highlight>
                  <a:srgbClr val="FFFFFF"/>
                </a:highlight>
                <a:latin typeface="Times New Roman"/>
                <a:ea typeface="Times New Roman"/>
                <a:cs typeface="Times New Roman"/>
                <a:sym typeface="Times New Roman"/>
              </a:rPr>
              <a:t>With the world of computers the start of it that is, was quite secluded to a group of individuals who were engineers and intense intellectuals and kept working on big computer machines this started during and after world war 2 mind you, so very secretive and not really thinking about sharing their findings in technology of computation.</a:t>
            </a:r>
          </a:p>
          <a:p>
            <a:pPr lvl="0">
              <a:spcBef>
                <a:spcPts val="0"/>
              </a:spcBef>
              <a:buNone/>
            </a:pPr>
            <a:r>
              <a:rPr lang="en-GB" sz="1800">
                <a:highlight>
                  <a:srgbClr val="FFFFFF"/>
                </a:highlight>
                <a:latin typeface="Times New Roman"/>
                <a:ea typeface="Times New Roman"/>
                <a:cs typeface="Times New Roman"/>
                <a:sym typeface="Times New Roman"/>
              </a:rPr>
              <a:t>But something wonderful happened in the late 60s! There was a presentation of a computer and human interaction that would revolutionize the way we looked at and used computers! What was shown was a mouse, hypertext, video calls: all new interactions one human could utilize from computers.</a:t>
            </a:r>
          </a:p>
          <a:p>
            <a:pPr lvl="0">
              <a:spcBef>
                <a:spcPts val="0"/>
              </a:spcBef>
              <a:buNone/>
            </a:pPr>
            <a:r>
              <a:t/>
            </a:r>
            <a:endParaRPr sz="1800">
              <a:highlight>
                <a:srgbClr val="FFFFFF"/>
              </a:highlight>
              <a:latin typeface="Times New Roman"/>
              <a:ea typeface="Times New Roman"/>
              <a:cs typeface="Times New Roman"/>
              <a:sym typeface="Times New Roman"/>
            </a:endParaRPr>
          </a:p>
          <a:p>
            <a:pPr lvl="0">
              <a:spcBef>
                <a:spcPts val="0"/>
              </a:spcBef>
              <a:buNone/>
            </a:pPr>
            <a:r>
              <a:rPr lang="en-GB" sz="1800">
                <a:highlight>
                  <a:srgbClr val="FFFFFF"/>
                </a:highlight>
                <a:latin typeface="Times New Roman"/>
                <a:ea typeface="Times New Roman"/>
                <a:cs typeface="Times New Roman"/>
                <a:sym typeface="Times New Roman"/>
              </a:rPr>
              <a:t>This direction brought the public into computers and their tech, it was welcoming because it was in favor of humans.</a:t>
            </a:r>
          </a:p>
          <a:p>
            <a:pPr lvl="0">
              <a:spcBef>
                <a:spcPts val="0"/>
              </a:spcBef>
              <a:buNone/>
            </a:pPr>
            <a:r>
              <a:t/>
            </a:r>
            <a:endParaRPr sz="1800">
              <a:highlight>
                <a:srgbClr val="FFFFFF"/>
              </a:highlight>
              <a:latin typeface="Times New Roman"/>
              <a:ea typeface="Times New Roman"/>
              <a:cs typeface="Times New Roman"/>
              <a:sym typeface="Times New Roman"/>
            </a:endParaRPr>
          </a:p>
          <a:p>
            <a:pPr lvl="0">
              <a:spcBef>
                <a:spcPts val="0"/>
              </a:spcBef>
              <a:buNone/>
            </a:pPr>
            <a:r>
              <a:t/>
            </a:r>
            <a:endParaRPr sz="1800">
              <a:highlight>
                <a:srgbClr val="FFFFFF"/>
              </a:highlight>
              <a:latin typeface="Times New Roman"/>
              <a:ea typeface="Times New Roman"/>
              <a:cs typeface="Times New Roman"/>
              <a:sym typeface="Times New Roman"/>
            </a:endParaRPr>
          </a:p>
          <a:p>
            <a:pPr lvl="0">
              <a:spcBef>
                <a:spcPts val="0"/>
              </a:spcBef>
              <a:buNone/>
            </a:pPr>
            <a:r>
              <a:rPr lang="en-GB" sz="1800">
                <a:highlight>
                  <a:srgbClr val="FFFFFF"/>
                </a:highlight>
                <a:latin typeface="Times New Roman"/>
                <a:ea typeface="Times New Roman"/>
                <a:cs typeface="Times New Roman"/>
                <a:sym typeface="Times New Roman"/>
              </a:rPr>
              <a:t>“It is now almost entirely weighted toward the human languages of symbols, words, and gestures. Nevertheless, that last inch seems to be a vast chasm that is very hard to breach. “</a:t>
            </a:r>
          </a:p>
          <a:p>
            <a:pPr lvl="0">
              <a:spcBef>
                <a:spcPts val="0"/>
              </a:spcBef>
              <a:buNone/>
            </a:pPr>
            <a:r>
              <a:t/>
            </a:r>
            <a:endParaRPr sz="1800">
              <a:highlight>
                <a:srgbClr val="FFFFFF"/>
              </a:highlight>
              <a:latin typeface="Times New Roman"/>
              <a:ea typeface="Times New Roman"/>
              <a:cs typeface="Times New Roman"/>
              <a:sym typeface="Times New Roman"/>
            </a:endParaRPr>
          </a:p>
          <a:p>
            <a:pPr lvl="0">
              <a:spcBef>
                <a:spcPts val="0"/>
              </a:spcBef>
              <a:buNone/>
            </a:pPr>
            <a:r>
              <a:rPr lang="en-GB" sz="1800">
                <a:highlight>
                  <a:srgbClr val="FFFFFF"/>
                </a:highlight>
                <a:latin typeface="Times New Roman"/>
                <a:ea typeface="Times New Roman"/>
                <a:cs typeface="Times New Roman"/>
                <a:sym typeface="Times New Roman"/>
              </a:rPr>
              <a:t>We might take longer to achieve this next step in our technology based timeline.  Due to the ethical topics that could come up; invasive, privacy, poisoning, hackability. Encryption. Personal.  Also due to this slow progress our hope is to gain funcitoning embeddables by researching and developing algorithms: which can in turn learn on their own and learn our gene’s routine and function - dna - code - codes itself</a:t>
            </a:r>
          </a:p>
          <a:p>
            <a:pPr lvl="0">
              <a:spcBef>
                <a:spcPts val="0"/>
              </a:spcBef>
              <a:buNone/>
            </a:pPr>
            <a:r>
              <a:t/>
            </a:r>
            <a:endParaRPr sz="1800">
              <a:highlight>
                <a:srgbClr val="FFFFFF"/>
              </a:highlight>
              <a:latin typeface="Times New Roman"/>
              <a:ea typeface="Times New Roman"/>
              <a:cs typeface="Times New Roman"/>
              <a:sym typeface="Times New Roman"/>
            </a:endParaRPr>
          </a:p>
          <a:p>
            <a:pPr lvl="0">
              <a:spcBef>
                <a:spcPts val="0"/>
              </a:spcBef>
              <a:buNone/>
            </a:pPr>
            <a:r>
              <a:rPr lang="en-GB" sz="1800">
                <a:highlight>
                  <a:srgbClr val="FFFFFF"/>
                </a:highlight>
                <a:latin typeface="Times New Roman"/>
                <a:ea typeface="Times New Roman"/>
                <a:cs typeface="Times New Roman"/>
                <a:sym typeface="Times New Roman"/>
              </a:rPr>
              <a:t>We need to process the liability these embeddables could uphold in society</a:t>
            </a:r>
          </a:p>
          <a:p>
            <a:pPr lvl="0">
              <a:spcBef>
                <a:spcPts val="0"/>
              </a:spcBef>
              <a:buNone/>
            </a:pPr>
            <a:r>
              <a:rPr lang="en-GB" sz="1800">
                <a:highlight>
                  <a:srgbClr val="FFFFFF"/>
                </a:highlight>
                <a:latin typeface="Times New Roman"/>
                <a:ea typeface="Times New Roman"/>
                <a:cs typeface="Times New Roman"/>
                <a:sym typeface="Times New Roman"/>
              </a:rPr>
              <a:t>They are taking away the screen that divides individuals from interacting with one another. It is the future of our society and for the better of it too.</a:t>
            </a:r>
          </a:p>
          <a:p>
            <a:pPr lvl="0">
              <a:spcBef>
                <a:spcPts val="0"/>
              </a:spcBef>
              <a:buNone/>
            </a:pPr>
            <a:r>
              <a:t/>
            </a:r>
            <a:endParaRPr sz="18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Sensors can communicate with us</a:t>
            </a:r>
          </a:p>
          <a:p>
            <a:pPr lvl="0">
              <a:spcBef>
                <a:spcPts val="0"/>
              </a:spcBef>
              <a:buNone/>
            </a:pPr>
            <a:r>
              <a:rPr lang="en-GB"/>
              <a:t>But they also have been </a:t>
            </a:r>
            <a:r>
              <a:rPr lang="en-GB"/>
              <a:t>developed</a:t>
            </a:r>
            <a:r>
              <a:rPr lang="en-GB"/>
              <a:t> to predict our next move and to plan accordingly, only this can lead to errors, therefore we are hoping the future will hold embeddable tech that will gives us what we want; they will need to have massive amount of data, and collect data on a daily basis in order to serve their purposes to us, although this will not be a natural process.</a:t>
            </a:r>
          </a:p>
          <a:p>
            <a:pPr lvl="0">
              <a:spcBef>
                <a:spcPts val="0"/>
              </a:spcBef>
              <a:buNone/>
            </a:pPr>
            <a:r>
              <a:rPr lang="en-GB"/>
              <a:t>“</a:t>
            </a:r>
            <a:r>
              <a:rPr lang="en-GB" sz="1150">
                <a:highlight>
                  <a:srgbClr val="FFFFFF"/>
                </a:highlight>
                <a:latin typeface="Times New Roman"/>
                <a:ea typeface="Times New Roman"/>
                <a:cs typeface="Times New Roman"/>
                <a:sym typeface="Times New Roman"/>
              </a:rPr>
              <a:t> Big data will inform on-demand services, providing maximum efficiency and total customization. It will be a convincing illusion of perfect adaptation to need (</a:t>
            </a:r>
            <a:r>
              <a:rPr lang="en-GB" sz="1150">
                <a:solidFill>
                  <a:srgbClr val="8E0012"/>
                </a:solidFill>
                <a:latin typeface="Times New Roman"/>
                <a:ea typeface="Times New Roman"/>
                <a:cs typeface="Times New Roman"/>
                <a:sym typeface="Times New Roman"/>
                <a:hlinkClick r:id="rId2"/>
              </a:rPr>
              <a:t>Figure 8-5</a:t>
            </a:r>
            <a:r>
              <a:rPr lang="en-GB" sz="1150">
                <a:highlight>
                  <a:srgbClr val="FFFFFF"/>
                </a:highlight>
                <a:latin typeface="Times New Roman"/>
                <a:ea typeface="Times New Roman"/>
                <a:cs typeface="Times New Roman"/>
                <a:sym typeface="Times New Roman"/>
              </a:rPr>
              <a:t>).”</a:t>
            </a:r>
          </a:p>
          <a:p>
            <a:pPr lvl="0">
              <a:spcBef>
                <a:spcPts val="0"/>
              </a:spcBef>
              <a:buNone/>
            </a:pPr>
            <a:r>
              <a:t/>
            </a:r>
            <a:endParaRPr sz="1150">
              <a:highlight>
                <a:srgbClr val="FFFFFF"/>
              </a:highlight>
              <a:latin typeface="Times New Roman"/>
              <a:ea typeface="Times New Roman"/>
              <a:cs typeface="Times New Roman"/>
              <a:sym typeface="Times New Roman"/>
            </a:endParaRPr>
          </a:p>
          <a:p>
            <a:pPr lvl="0">
              <a:spcBef>
                <a:spcPts val="0"/>
              </a:spcBef>
              <a:buNone/>
            </a:pPr>
            <a:r>
              <a:rPr lang="en-GB" sz="1150">
                <a:highlight>
                  <a:srgbClr val="FFFFFF"/>
                </a:highlight>
                <a:latin typeface="Times New Roman"/>
                <a:ea typeface="Times New Roman"/>
                <a:cs typeface="Times New Roman"/>
                <a:sym typeface="Times New Roman"/>
              </a:rPr>
              <a:t>The technology will improvise, adapt, overcome, in order to serve us.</a:t>
            </a:r>
          </a:p>
          <a:p>
            <a:pPr lvl="0">
              <a:spcBef>
                <a:spcPts val="0"/>
              </a:spcBef>
              <a:buNone/>
            </a:pPr>
            <a:r>
              <a:rPr lang="en-GB" sz="1150">
                <a:highlight>
                  <a:srgbClr val="FFFFFF"/>
                </a:highlight>
                <a:latin typeface="Times New Roman"/>
                <a:ea typeface="Times New Roman"/>
                <a:cs typeface="Times New Roman"/>
                <a:sym typeface="Times New Roman"/>
              </a:rPr>
              <a:t>They will become part of us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en-GB" sz="1300" u="sng">
                <a:latin typeface="Lato"/>
                <a:ea typeface="Lato"/>
                <a:cs typeface="Lato"/>
                <a:sym typeface="Lato"/>
                <a:hlinkClick r:id="rId2"/>
              </a:rPr>
              <a:t>Figure 8-6</a:t>
            </a:r>
            <a:r>
              <a:rPr lang="en-GB" sz="1300">
                <a:latin typeface="Lato"/>
                <a:ea typeface="Lato"/>
                <a:cs typeface="Lato"/>
                <a:sym typeface="Lato"/>
              </a:rPr>
              <a:t> presents an interesting scenario for you to ponder: you see someone at a party you like; his social profile is immediately projected onto your retina—great, a 92 percent match. By staring at him for two seconds, you trigger a pairing protocol. He knows you want to pair, because you are now glowing slightly red in his retina screen. Then, you slide your tongue over your left incisor and press gently. This makes his left incisor tingle slightly. He responds by touching it. The pairing protocol is completed.</a:t>
            </a:r>
          </a:p>
          <a:p>
            <a:pPr lvl="0" rtl="0">
              <a:lnSpc>
                <a:spcPct val="115000"/>
              </a:lnSpc>
              <a:spcBef>
                <a:spcPts val="0"/>
              </a:spcBef>
              <a:spcAft>
                <a:spcPts val="1600"/>
              </a:spcAft>
              <a:buNone/>
            </a:pPr>
            <a:r>
              <a:rPr lang="en-GB" sz="1300">
                <a:latin typeface="Lato"/>
                <a:ea typeface="Lato"/>
                <a:cs typeface="Lato"/>
                <a:sym typeface="Lato"/>
              </a:rPr>
              <a:t>These sensory tech respond to our human movements which are already natural to us. Therefore implementing these tech into our society is a realistic goal; the tech seems subtle and intuitive. The tech has to be familiar and not foreign to the users, and reducing the amount of ridicule will most likely boost the result of the product in the market.  </a:t>
            </a:r>
          </a:p>
          <a:p>
            <a:pPr lvl="0" rtl="0">
              <a:lnSpc>
                <a:spcPct val="115000"/>
              </a:lnSpc>
              <a:spcBef>
                <a:spcPts val="0"/>
              </a:spcBef>
              <a:spcAft>
                <a:spcPts val="1600"/>
              </a:spcAft>
              <a:buNone/>
            </a:pPr>
            <a:r>
              <a:rPr lang="en-GB" sz="1300">
                <a:latin typeface="Lato"/>
                <a:ea typeface="Lato"/>
                <a:cs typeface="Lato"/>
                <a:sym typeface="Lato"/>
              </a:rPr>
              <a:t>Social interactivity is about fitting in or finding your own niche while remaining comfortable to a certain extent, if these products could potentially allow us to connect on a subconscious level, it could redefine our ways of socializing via media and technology.</a:t>
            </a:r>
          </a:p>
          <a:p>
            <a:pPr lvl="0" rtl="0">
              <a:lnSpc>
                <a:spcPct val="115000"/>
              </a:lnSpc>
              <a:spcBef>
                <a:spcPts val="0"/>
              </a:spcBef>
              <a:spcAft>
                <a:spcPts val="1600"/>
              </a:spcAft>
              <a:buNone/>
            </a:pPr>
            <a:r>
              <a:rPr lang="en-GB" sz="1300">
                <a:latin typeface="Lato"/>
                <a:ea typeface="Lato"/>
                <a:cs typeface="Lato"/>
                <a:sym typeface="Lato"/>
              </a:rPr>
              <a:t>“This is the same for the gestural interface. Why swipe your arm when you can just rub your fingers together. What could be more natural than staring at something to select it or nodding to approve something? This is the world that will be possible when we have hundreds of tiny sensors mapping every movement, outside and within our bodies. For privacy, you’ll be able to use imperceptible movements, or even hidden ones such as flicking your tongue across your teeth.”</a:t>
            </a:r>
          </a:p>
          <a:p>
            <a:pPr lvl="0" rtl="0">
              <a:lnSpc>
                <a:spcPct val="115000"/>
              </a:lnSpc>
              <a:spcBef>
                <a:spcPts val="0"/>
              </a:spcBef>
              <a:spcAft>
                <a:spcPts val="1600"/>
              </a:spcAft>
              <a:buNone/>
            </a:pPr>
            <a:r>
              <a:rPr lang="en-GB" sz="1300">
                <a:latin typeface="Lato"/>
                <a:ea typeface="Lato"/>
                <a:cs typeface="Lato"/>
                <a:sym typeface="Lato"/>
              </a:rPr>
              <a:t>The reading is implying that subtlety and simplicity will facilitate these technologies to function alongside our daily routines.  </a:t>
            </a:r>
          </a:p>
          <a:p>
            <a:pPr lvl="0" rtl="0">
              <a:lnSpc>
                <a:spcPct val="115000"/>
              </a:lnSpc>
              <a:spcBef>
                <a:spcPts val="0"/>
              </a:spcBef>
              <a:spcAft>
                <a:spcPts val="1600"/>
              </a:spcAft>
              <a:buNone/>
            </a:pPr>
            <a:r>
              <a:rPr lang="en-GB" sz="1300">
                <a:latin typeface="Lato"/>
                <a:ea typeface="Lato"/>
                <a:cs typeface="Lato"/>
                <a:sym typeface="Lato"/>
              </a:rPr>
              <a:t>The continuation of these technologies will prove the finite technology of screen interfaces.</a:t>
            </a:r>
          </a:p>
          <a:p>
            <a:pPr lvl="0" rtl="0">
              <a:lnSpc>
                <a:spcPct val="115000"/>
              </a:lnSpc>
              <a:spcBef>
                <a:spcPts val="0"/>
              </a:spcBef>
              <a:spcAft>
                <a:spcPts val="1600"/>
              </a:spcAft>
              <a:buNone/>
            </a:pPr>
            <a:r>
              <a:t/>
            </a:r>
            <a:endParaRPr sz="1300">
              <a:latin typeface="Lato"/>
              <a:ea typeface="Lato"/>
              <a:cs typeface="Lato"/>
              <a:sym typeface="Lato"/>
            </a:endParaRPr>
          </a:p>
          <a:p>
            <a:pPr lvl="0" rtl="0">
              <a:lnSpc>
                <a:spcPct val="115000"/>
              </a:lnSpc>
              <a:spcBef>
                <a:spcPts val="0"/>
              </a:spcBef>
              <a:spcAft>
                <a:spcPts val="1600"/>
              </a:spcAft>
              <a:buNone/>
            </a:pPr>
            <a:r>
              <a:t/>
            </a:r>
            <a:endParaRPr sz="1300">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The future of embeddables that may seem to constantly be brought up, is the constant fear that we are not operating under our own will, that somehow these tech gadgets inside of us will slowly taking over our mind and telling us what we want based on their own findings into our lives and how we make decisions, </a:t>
            </a:r>
            <a:r>
              <a:rPr lang="en-GB"/>
              <a:t>they'll</a:t>
            </a:r>
            <a:r>
              <a:rPr lang="en-GB"/>
              <a:t> calculate our mistakes and our happiness and find an algorithm that best suits us to avoid injury or pain. That’s a fear society has this urge to latch onto.  As if preventing ourselves from swearing or behaving abnormally as this could cause ridicule and inflict pain to ourselves.  This is not the direction these tech pieces are going for, they want to serve us, and give us what we want before we even know what we want, they are going to assume our every move and hopefully the end result is positively received by the user and other members of society.</a:t>
            </a:r>
          </a:p>
          <a:p>
            <a:pPr lvl="0">
              <a:spcBef>
                <a:spcPts val="0"/>
              </a:spcBef>
              <a:buNone/>
            </a:pPr>
            <a:r>
              <a:t/>
            </a:r>
            <a:endParaRPr/>
          </a:p>
          <a:p>
            <a:pPr lvl="0">
              <a:spcBef>
                <a:spcPts val="0"/>
              </a:spcBef>
              <a:buNone/>
            </a:pPr>
            <a:r>
              <a:rPr lang="en-GB"/>
              <a:t>There will no longer be screens to hide behind</a:t>
            </a:r>
          </a:p>
          <a:p>
            <a:pPr lvl="0">
              <a:spcBef>
                <a:spcPts val="0"/>
              </a:spcBef>
              <a:buNone/>
            </a:pPr>
            <a:r>
              <a:t/>
            </a:r>
            <a:endParaRPr/>
          </a:p>
          <a:p>
            <a:pPr lvl="0">
              <a:spcBef>
                <a:spcPts val="0"/>
              </a:spcBef>
              <a:buNone/>
            </a:pPr>
            <a:r>
              <a:rPr lang="en-GB"/>
              <a:t>People will interact as if there are no devices inside of them</a:t>
            </a:r>
          </a:p>
          <a:p>
            <a:pPr lvl="0">
              <a:spcBef>
                <a:spcPts val="0"/>
              </a:spcBef>
              <a:buNone/>
            </a:pPr>
            <a:r>
              <a:rPr lang="en-GB"/>
              <a:t>Everything responds to our thoughts and gestures</a:t>
            </a:r>
          </a:p>
          <a:p>
            <a:pPr lvl="0">
              <a:spcBef>
                <a:spcPts val="0"/>
              </a:spcBef>
              <a:buNone/>
            </a:pPr>
            <a:r>
              <a:rPr lang="en-GB"/>
              <a:t>Subtlety will be the innovative step towards the future of integrating embeddables into society.</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The device measures 20 x 20 x 7 millimeters, and it is designed to be implanted under the skin of the buttocks, upper arm, or abdomen. It dispenses 30 micrograms a day of levonorgestrel, a hormone already used in several kinds of contraceptives. Sixteen years’ worth of the hormone fits in tiny reservoirs on a microchip 1.5 centimeters wide inside the device. MicroCHIPS invented a hermetic titanium and platinum seal on the reservoirs containing the levonorgestrel. Passing an electric current through the seal from an internal battery melts it temporarily, allowing a small dose of the hormone to diffuse out each day.</a:t>
            </a:r>
          </a:p>
          <a:p>
            <a:pPr lvl="0">
              <a:spcBef>
                <a:spcPts val="0"/>
              </a:spcBef>
              <a:buNone/>
            </a:pPr>
            <a:r>
              <a:t/>
            </a:r>
            <a:endParaRPr/>
          </a:p>
          <a:p>
            <a:pPr lvl="0">
              <a:spcBef>
                <a:spcPts val="0"/>
              </a:spcBef>
              <a:buNone/>
            </a:pPr>
            <a:r>
              <a:rPr lang="en-GB"/>
              <a:t>Allowing women to take control of their reproductive health is super good for society</a:t>
            </a:r>
          </a:p>
          <a:p>
            <a:pPr lvl="0">
              <a:spcBef>
                <a:spcPts val="0"/>
              </a:spcBef>
              <a:buNone/>
            </a:pPr>
            <a:r>
              <a:t/>
            </a:r>
            <a:endParaRPr/>
          </a:p>
          <a:p>
            <a:pPr lvl="0">
              <a:spcBef>
                <a:spcPts val="0"/>
              </a:spcBef>
              <a:buNone/>
            </a:pPr>
            <a:r>
              <a:t/>
            </a:r>
            <a:endParaRPr/>
          </a:p>
          <a:p>
            <a:pPr lvl="0">
              <a:spcBef>
                <a:spcPts val="0"/>
              </a:spcBef>
              <a:buNone/>
            </a:pPr>
            <a:r>
              <a:rPr lang="en-GB"/>
              <a:t>Instead of forgetting your scheduled pill this ,microchip does it for you at precisely the right time</a:t>
            </a:r>
          </a:p>
          <a:p>
            <a:pPr lvl="0">
              <a:spcBef>
                <a:spcPts val="0"/>
              </a:spcBef>
              <a:buNone/>
            </a:pPr>
            <a:r>
              <a:t/>
            </a:r>
            <a:endParaRPr/>
          </a:p>
          <a:p>
            <a:pPr lvl="0">
              <a:spcBef>
                <a:spcPts val="0"/>
              </a:spcBef>
              <a:buNone/>
            </a:pPr>
            <a:r>
              <a:t/>
            </a:r>
            <a:endParaRPr/>
          </a:p>
          <a:p>
            <a:pPr lvl="0">
              <a:spcBef>
                <a:spcPts val="0"/>
              </a:spcBef>
              <a:buNone/>
            </a:pPr>
            <a:r>
              <a:rPr lang="en-GB"/>
              <a:t>What do you think of this product? Would you support this? Try it out? I WOULD!!!!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400"/>
              <a:t>According to the author, this is a rather niche market. Embeddables get into or onto your skin replacing the need for  a screen interface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Health, monitoring, purchasing, gps tracking</a:t>
            </a:r>
          </a:p>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sz="1400"/>
              <a:t>post human future... replicating ourselves as machines and we being satisfied with machines being a representation of ourselves once we leave this earth or it because inhospitable, relying on this extension of ourselves to bring us back.</a:t>
            </a:r>
          </a:p>
          <a:p>
            <a:pPr lvl="0" rtl="0">
              <a:spcBef>
                <a:spcPts val="0"/>
              </a:spcBef>
              <a:buNone/>
            </a:pPr>
            <a:r>
              <a:t/>
            </a:r>
            <a:endParaRPr sz="1400"/>
          </a:p>
          <a:p>
            <a:pPr lvl="0" rtl="0">
              <a:spcBef>
                <a:spcPts val="0"/>
              </a:spcBef>
              <a:buNone/>
            </a:pPr>
            <a:r>
              <a:rPr lang="en-GB" sz="1400" u="sng">
                <a:solidFill>
                  <a:schemeClr val="hlink"/>
                </a:solidFill>
                <a:hlinkClick r:id="rId2"/>
              </a:rPr>
              <a:t>http://mashable.com/2016/04/05/samsung-smart-contact-lenses-patent/#.nd.8ItfVaqK</a:t>
            </a:r>
          </a:p>
          <a:p>
            <a:pPr lvl="0" rtl="0">
              <a:spcBef>
                <a:spcPts val="0"/>
              </a:spcBef>
              <a:buNone/>
            </a:pPr>
            <a:r>
              <a:t/>
            </a:r>
            <a:endParaRPr sz="1400"/>
          </a:p>
          <a:p>
            <a:pPr lvl="0" rtl="0">
              <a:spcBef>
                <a:spcPts val="0"/>
              </a:spcBef>
              <a:buNone/>
            </a:pPr>
            <a:r>
              <a:t/>
            </a:r>
            <a:endParaRPr sz="1400"/>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400"/>
              <a:t>We have been tattooing since the</a:t>
            </a:r>
            <a:r>
              <a:rPr b="1" lang="en-GB" sz="1400"/>
              <a:t> beginning of humanity</a:t>
            </a:r>
            <a:r>
              <a:rPr lang="en-GB" sz="1400"/>
              <a:t> tattoos made from cutting the skin and adding charcoal to it.</a:t>
            </a:r>
          </a:p>
          <a:p>
            <a:pPr lvl="0" rtl="0">
              <a:lnSpc>
                <a:spcPct val="115000"/>
              </a:lnSpc>
              <a:spcBef>
                <a:spcPts val="0"/>
              </a:spcBef>
              <a:spcAft>
                <a:spcPts val="1600"/>
              </a:spcAft>
              <a:buNone/>
            </a:pPr>
            <a:r>
              <a:rPr lang="en-GB" sz="1400"/>
              <a:t>Ancient tattoos found on preserved bodies through images and historical records</a:t>
            </a:r>
          </a:p>
          <a:p>
            <a:pPr lvl="0" rtl="0">
              <a:lnSpc>
                <a:spcPct val="115000"/>
              </a:lnSpc>
              <a:spcBef>
                <a:spcPts val="0"/>
              </a:spcBef>
              <a:spcAft>
                <a:spcPts val="1600"/>
              </a:spcAft>
              <a:buNone/>
            </a:pPr>
            <a:r>
              <a:rPr lang="en-GB" sz="1400"/>
              <a:t>They have </a:t>
            </a:r>
            <a:r>
              <a:rPr b="1" lang="en-GB" sz="1400"/>
              <a:t>symbolic meaning</a:t>
            </a:r>
            <a:r>
              <a:rPr lang="en-GB" sz="1400"/>
              <a:t> or could be used in </a:t>
            </a:r>
            <a:r>
              <a:rPr b="1" lang="en-GB" sz="1400"/>
              <a:t>rituals</a:t>
            </a:r>
            <a:r>
              <a:rPr lang="en-GB" sz="1400"/>
              <a:t> and </a:t>
            </a:r>
            <a:r>
              <a:rPr b="1" lang="en-GB" sz="1400"/>
              <a:t>medicinal practices</a:t>
            </a:r>
            <a:r>
              <a:rPr lang="en-GB" sz="1400"/>
              <a:t>.</a:t>
            </a:r>
          </a:p>
          <a:p>
            <a:pPr lvl="0" rtl="0">
              <a:lnSpc>
                <a:spcPct val="115000"/>
              </a:lnSpc>
              <a:spcBef>
                <a:spcPts val="0"/>
              </a:spcBef>
              <a:spcAft>
                <a:spcPts val="1600"/>
              </a:spcAft>
              <a:buNone/>
            </a:pPr>
            <a:r>
              <a:rPr lang="en-GB" sz="1400"/>
              <a:t>Ancient tattoos found on preserved bodies through images and historical records</a:t>
            </a:r>
          </a:p>
          <a:p>
            <a:pPr lvl="0">
              <a:spcBef>
                <a:spcPts val="0"/>
              </a:spcBef>
              <a:buNone/>
            </a:pPr>
            <a:r>
              <a:t/>
            </a:r>
            <a:endParaRPr sz="1400"/>
          </a:p>
          <a:p>
            <a:pPr lvl="0">
              <a:spcBef>
                <a:spcPts val="0"/>
              </a:spcBef>
              <a:buNone/>
            </a:pPr>
            <a:r>
              <a:rPr lang="en-GB" sz="1400"/>
              <a:t>Because they were over his joints scientist assumed it was a </a:t>
            </a:r>
            <a:r>
              <a:rPr b="1" lang="en-GB" sz="1400"/>
              <a:t>method to treat pain</a:t>
            </a:r>
          </a:p>
          <a:p>
            <a:pPr lvl="0" rtl="0">
              <a:lnSpc>
                <a:spcPct val="115000"/>
              </a:lnSpc>
              <a:spcBef>
                <a:spcPts val="0"/>
              </a:spcBef>
              <a:spcAft>
                <a:spcPts val="1600"/>
              </a:spcAft>
              <a:buNone/>
            </a:pPr>
            <a:r>
              <a:t/>
            </a:r>
            <a:endParaRPr sz="1400"/>
          </a:p>
          <a:p>
            <a:pPr lvl="0" rtl="0">
              <a:lnSpc>
                <a:spcPct val="115000"/>
              </a:lnSpc>
              <a:spcBef>
                <a:spcPts val="0"/>
              </a:spcBef>
              <a:spcAft>
                <a:spcPts val="1600"/>
              </a:spcAft>
              <a:buNone/>
            </a:pPr>
            <a:r>
              <a:t/>
            </a:r>
            <a:endParaRPr sz="1400"/>
          </a:p>
          <a:p>
            <a:pPr lvl="0" rtl="0">
              <a:lnSpc>
                <a:spcPct val="115000"/>
              </a:lnSpc>
              <a:spcBef>
                <a:spcPts val="0"/>
              </a:spcBef>
              <a:spcAft>
                <a:spcPts val="1600"/>
              </a:spcAft>
              <a:buNone/>
            </a:pPr>
            <a:r>
              <a:t/>
            </a:r>
            <a:endParaRPr sz="1300">
              <a:solidFill>
                <a:schemeClr val="lt1"/>
              </a:solidFill>
              <a:latin typeface="Lato"/>
              <a:ea typeface="Lato"/>
              <a:cs typeface="Lato"/>
              <a:sym typeface="Lato"/>
            </a:endParaRPr>
          </a:p>
          <a:p>
            <a:pPr lvl="0" rtl="0">
              <a:lnSpc>
                <a:spcPct val="115000"/>
              </a:lnSpc>
              <a:spcBef>
                <a:spcPts val="0"/>
              </a:spcBef>
              <a:spcAft>
                <a:spcPts val="1600"/>
              </a:spcAft>
              <a:buNone/>
            </a:pPr>
            <a:r>
              <a:rPr lang="en-GB" sz="1300">
                <a:solidFill>
                  <a:schemeClr val="lt1"/>
                </a:solidFill>
                <a:latin typeface="Lato"/>
                <a:ea typeface="Lato"/>
                <a:cs typeface="Lato"/>
                <a:sym typeface="Lato"/>
              </a:rPr>
              <a:t>They have symbolic meaning or could be used in rituals and medicinal practices.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400"/>
              <a:t>Many cultures have </a:t>
            </a:r>
            <a:r>
              <a:rPr b="1" lang="en-GB" sz="1400"/>
              <a:t>different practices and beauty ideals</a:t>
            </a:r>
            <a:r>
              <a:rPr lang="en-GB" sz="1400"/>
              <a:t> many of which involve body decoration through </a:t>
            </a:r>
            <a:r>
              <a:rPr b="1" lang="en-GB" sz="1400"/>
              <a:t>embeddable</a:t>
            </a:r>
            <a:r>
              <a:rPr lang="en-GB" sz="1400"/>
              <a:t> or other types of </a:t>
            </a:r>
            <a:r>
              <a:rPr b="1" lang="en-GB" sz="1400"/>
              <a:t>modifications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400"/>
              <a:t>A visual </a:t>
            </a:r>
            <a:r>
              <a:rPr b="1" lang="en-GB" sz="1400"/>
              <a:t>method of communication</a:t>
            </a:r>
            <a:r>
              <a:rPr lang="en-GB" sz="1400"/>
              <a:t>. This can be seen throughout the world in every culture.</a:t>
            </a:r>
          </a:p>
          <a:p>
            <a:pPr lvl="0">
              <a:spcBef>
                <a:spcPts val="0"/>
              </a:spcBef>
              <a:buNone/>
            </a:pPr>
            <a:r>
              <a:t/>
            </a:r>
            <a:endParaRPr sz="1400"/>
          </a:p>
          <a:p>
            <a:pPr lvl="0">
              <a:spcBef>
                <a:spcPts val="0"/>
              </a:spcBef>
              <a:buNone/>
            </a:pPr>
            <a:r>
              <a:rPr b="1" lang="en-GB" sz="1400"/>
              <a:t>Shift</a:t>
            </a:r>
            <a:r>
              <a:rPr lang="en-GB" sz="1400"/>
              <a:t> the way we look and read this body mods towards something </a:t>
            </a:r>
            <a:r>
              <a:rPr b="1" lang="en-GB" sz="1400"/>
              <a:t>disconnected from class or meaning</a:t>
            </a:r>
            <a:r>
              <a:rPr lang="en-GB" sz="1400"/>
              <a:t> and resulting in something that is there </a:t>
            </a:r>
            <a:r>
              <a:rPr b="1" lang="en-GB" sz="1400"/>
              <a:t>purely for decoration.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400"/>
              <a:t>using embeddable tech to </a:t>
            </a:r>
            <a:r>
              <a:rPr b="1" lang="en-GB" sz="1400"/>
              <a:t>communicate something to us.</a:t>
            </a:r>
          </a:p>
          <a:p>
            <a:pPr lvl="0">
              <a:spcBef>
                <a:spcPts val="0"/>
              </a:spcBef>
              <a:buNone/>
            </a:pPr>
            <a:r>
              <a:t/>
            </a:r>
            <a:endParaRPr sz="1400"/>
          </a:p>
          <a:p>
            <a:pPr lvl="0">
              <a:spcBef>
                <a:spcPts val="0"/>
              </a:spcBef>
              <a:buNone/>
            </a:pPr>
            <a:r>
              <a:rPr lang="en-GB" sz="1400"/>
              <a:t>Born color blind at birth this embeddable tech allows him to </a:t>
            </a:r>
            <a:r>
              <a:rPr b="1" lang="en-GB" sz="1400"/>
              <a:t>hear colors</a:t>
            </a:r>
            <a:r>
              <a:rPr lang="en-GB" sz="1400"/>
              <a:t>. Devices communicating to you</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400"/>
              <a:t>We have constantly been </a:t>
            </a:r>
            <a:r>
              <a:rPr b="1" lang="en-GB" sz="1400"/>
              <a:t>reshaping</a:t>
            </a:r>
            <a:r>
              <a:rPr lang="en-GB" sz="1400"/>
              <a:t> our bodies again, since the dawn some are more drastic than others but the notion of cutting removing or adding something to and from our body is not foreign</a:t>
            </a:r>
          </a:p>
          <a:p>
            <a:pPr lvl="0">
              <a:spcBef>
                <a:spcPts val="0"/>
              </a:spcBef>
              <a:buNone/>
            </a:pPr>
            <a:r>
              <a:rPr lang="en-GB" sz="1400"/>
              <a:t>Still challenges human morals and cultural norms.</a:t>
            </a:r>
          </a:p>
          <a:p>
            <a:pPr lvl="0">
              <a:spcBef>
                <a:spcPts val="0"/>
              </a:spcBef>
              <a:buNone/>
            </a:pPr>
            <a:r>
              <a:t/>
            </a:r>
            <a:endParaRPr sz="1400"/>
          </a:p>
          <a:p>
            <a:pPr lvl="0">
              <a:spcBef>
                <a:spcPts val="0"/>
              </a:spcBef>
              <a:buNone/>
            </a:pPr>
            <a:r>
              <a:rPr lang="en-GB" sz="1400">
                <a:highlight>
                  <a:srgbClr val="FFFFFF"/>
                </a:highlight>
                <a:latin typeface="Times New Roman"/>
                <a:ea typeface="Times New Roman"/>
                <a:cs typeface="Times New Roman"/>
                <a:sym typeface="Times New Roman"/>
              </a:rPr>
              <a:t> more </a:t>
            </a:r>
            <a:r>
              <a:rPr b="1" lang="en-GB" sz="1400">
                <a:highlight>
                  <a:srgbClr val="FFFFFF"/>
                </a:highlight>
                <a:latin typeface="Times New Roman"/>
                <a:ea typeface="Times New Roman"/>
                <a:cs typeface="Times New Roman"/>
                <a:sym typeface="Times New Roman"/>
              </a:rPr>
              <a:t>extreme modifications</a:t>
            </a:r>
            <a:r>
              <a:rPr lang="en-GB" sz="1400">
                <a:highlight>
                  <a:srgbClr val="FFFFFF"/>
                </a:highlight>
                <a:latin typeface="Times New Roman"/>
                <a:ea typeface="Times New Roman"/>
                <a:cs typeface="Times New Roman"/>
                <a:sym typeface="Times New Roman"/>
              </a:rPr>
              <a:t> will become</a:t>
            </a:r>
            <a:r>
              <a:rPr b="1" lang="en-GB" sz="1400">
                <a:highlight>
                  <a:srgbClr val="FFFFFF"/>
                </a:highlight>
                <a:latin typeface="Times New Roman"/>
                <a:ea typeface="Times New Roman"/>
                <a:cs typeface="Times New Roman"/>
                <a:sym typeface="Times New Roman"/>
              </a:rPr>
              <a:t> normalized eventually</a:t>
            </a:r>
            <a:r>
              <a:rPr lang="en-GB" sz="1400">
                <a:highlight>
                  <a:srgbClr val="FFFFFF"/>
                </a:highlight>
                <a:latin typeface="Times New Roman"/>
                <a:ea typeface="Times New Roman"/>
                <a:cs typeface="Times New Roman"/>
                <a:sym typeface="Times New Roman"/>
              </a:rPr>
              <a:t>. They are early adopters for the future more invasive modification</a:t>
            </a:r>
          </a:p>
          <a:p>
            <a:pPr lvl="0">
              <a:spcBef>
                <a:spcPts val="0"/>
              </a:spcBef>
              <a:buNone/>
            </a:pPr>
            <a:r>
              <a:t/>
            </a:r>
            <a:endParaRPr sz="1400"/>
          </a:p>
          <a:p>
            <a:pPr lvl="0">
              <a:spcBef>
                <a:spcPts val="0"/>
              </a:spcBef>
              <a:buNone/>
            </a:pPr>
            <a:r>
              <a:rPr lang="en-GB" sz="1400"/>
              <a:t> </a:t>
            </a:r>
            <a:r>
              <a:rPr b="1" lang="en-GB" sz="1400"/>
              <a:t>Martin Jones</a:t>
            </a:r>
            <a:r>
              <a:rPr lang="en-GB" sz="1400"/>
              <a:t> became blind after a work incident and had his </a:t>
            </a:r>
            <a:r>
              <a:rPr b="1" lang="en-GB" sz="1400"/>
              <a:t>sight restored</a:t>
            </a:r>
            <a:r>
              <a:rPr lang="en-GB" sz="1400"/>
              <a:t> thanks to this medical procedure. Same concept as a camera.. So who knows for the future… maybe </a:t>
            </a:r>
            <a:r>
              <a:rPr b="1" lang="en-GB" sz="1400"/>
              <a:t>nanotechnology </a:t>
            </a:r>
            <a:r>
              <a:rPr lang="en-GB" sz="1400"/>
              <a:t>could act as a </a:t>
            </a:r>
            <a:r>
              <a:rPr b="1" lang="en-GB" sz="1400"/>
              <a:t>camera</a:t>
            </a:r>
            <a:r>
              <a:rPr lang="en-GB" sz="1400"/>
              <a:t> could change the amount of light that goes into the retina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sz="1400"/>
              <a:t>OLED , </a:t>
            </a:r>
            <a:r>
              <a:rPr b="1" lang="en-GB" sz="1400"/>
              <a:t>organic LED </a:t>
            </a:r>
            <a:r>
              <a:rPr lang="en-GB" sz="1400"/>
              <a:t>is a technology that uses </a:t>
            </a:r>
            <a:r>
              <a:rPr b="1" lang="en-GB" sz="1400"/>
              <a:t>organic sub pixels that generate their  own light</a:t>
            </a:r>
            <a:r>
              <a:rPr lang="en-GB" sz="1400"/>
              <a:t>  making them thinner and more flexible</a:t>
            </a:r>
          </a:p>
          <a:p>
            <a:pPr lvl="0">
              <a:spcBef>
                <a:spcPts val="0"/>
              </a:spcBef>
              <a:buNone/>
            </a:pPr>
            <a:r>
              <a:t/>
            </a:r>
            <a:endParaRPr sz="1400"/>
          </a:p>
          <a:p>
            <a:pPr lvl="0">
              <a:spcBef>
                <a:spcPts val="0"/>
              </a:spcBef>
              <a:buNone/>
            </a:pPr>
            <a:r>
              <a:rPr lang="en-GB" sz="1400"/>
              <a:t>Possible avenue for </a:t>
            </a:r>
            <a:r>
              <a:rPr lang="en-GB" sz="1400"/>
              <a:t>ads</a:t>
            </a:r>
          </a:p>
          <a:p>
            <a:pPr lvl="0">
              <a:spcBef>
                <a:spcPts val="0"/>
              </a:spcBef>
              <a:buNone/>
            </a:pPr>
            <a:r>
              <a:t/>
            </a:r>
            <a:endParaRPr sz="1400"/>
          </a:p>
          <a:p>
            <a:pPr lvl="0">
              <a:spcBef>
                <a:spcPts val="0"/>
              </a:spcBef>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ct val="1000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GB"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J1Kews_ZlGE" TargetMode="Externa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22.gif"/><Relationship Id="rId5"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technologyreview.com/s/528121/a-contraceptive-implant-with-remote-control/"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7.jpg"/><Relationship Id="rId5"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lvl="0">
              <a:spcBef>
                <a:spcPts val="0"/>
              </a:spcBef>
              <a:buNone/>
            </a:pPr>
            <a:r>
              <a:rPr lang="en-GB"/>
              <a:t>Embeddable technology</a:t>
            </a:r>
          </a:p>
        </p:txBody>
      </p:sp>
      <p:sp>
        <p:nvSpPr>
          <p:cNvPr id="135" name="Shape 135"/>
          <p:cNvSpPr txBox="1"/>
          <p:nvPr>
            <p:ph idx="1" type="subTitle"/>
          </p:nvPr>
        </p:nvSpPr>
        <p:spPr>
          <a:xfrm>
            <a:off x="4336100" y="3924925"/>
            <a:ext cx="4218600" cy="506100"/>
          </a:xfrm>
          <a:prstGeom prst="rect">
            <a:avLst/>
          </a:prstGeom>
        </p:spPr>
        <p:txBody>
          <a:bodyPr anchorCtr="0" anchor="t" bIns="91425" lIns="91425" rIns="91425" wrap="square" tIns="91425">
            <a:noAutofit/>
          </a:bodyPr>
          <a:lstStyle/>
          <a:p>
            <a:pPr lvl="0">
              <a:spcBef>
                <a:spcPts val="0"/>
              </a:spcBef>
              <a:buNone/>
            </a:pPr>
            <a:r>
              <a:rPr lang="en-GB"/>
              <a:t>Gerald Alvarez, Kathleen Kirkwood, Michelle Samson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1304175" y="300350"/>
            <a:ext cx="6207600" cy="593700"/>
          </a:xfrm>
          <a:prstGeom prst="rect">
            <a:avLst/>
          </a:prstGeom>
        </p:spPr>
        <p:txBody>
          <a:bodyPr anchorCtr="0" anchor="t" bIns="91425" lIns="91425" rIns="91425" wrap="square" tIns="91425">
            <a:noAutofit/>
          </a:bodyPr>
          <a:lstStyle/>
          <a:p>
            <a:pPr lvl="0">
              <a:spcBef>
                <a:spcPts val="0"/>
              </a:spcBef>
              <a:buNone/>
            </a:pPr>
            <a:r>
              <a:rPr lang="en-GB"/>
              <a:t>Future: moving away from screens</a:t>
            </a:r>
          </a:p>
        </p:txBody>
      </p:sp>
      <p:sp>
        <p:nvSpPr>
          <p:cNvPr id="214" name="Shape 214"/>
          <p:cNvSpPr txBox="1"/>
          <p:nvPr>
            <p:ph idx="1" type="body"/>
          </p:nvPr>
        </p:nvSpPr>
        <p:spPr>
          <a:xfrm>
            <a:off x="460325" y="1414300"/>
            <a:ext cx="3415500" cy="3146100"/>
          </a:xfrm>
          <a:prstGeom prst="rect">
            <a:avLst/>
          </a:prstGeom>
          <a:noFill/>
        </p:spPr>
        <p:txBody>
          <a:bodyPr anchorCtr="0" anchor="t" bIns="91425" lIns="91425" rIns="91425" wrap="square" tIns="91425">
            <a:noAutofit/>
          </a:bodyPr>
          <a:lstStyle/>
          <a:p>
            <a:pPr lvl="0">
              <a:spcBef>
                <a:spcPts val="0"/>
              </a:spcBef>
              <a:buNone/>
            </a:pPr>
            <a:r>
              <a:rPr lang="en-GB"/>
              <a:t>Screens: </a:t>
            </a:r>
          </a:p>
          <a:p>
            <a:pPr lvl="0">
              <a:spcBef>
                <a:spcPts val="0"/>
              </a:spcBef>
              <a:buNone/>
            </a:pPr>
            <a:r>
              <a:rPr lang="en-GB"/>
              <a:t>something through which you look at something or something which block the view of something</a:t>
            </a:r>
          </a:p>
          <a:p>
            <a:pPr lvl="0">
              <a:spcBef>
                <a:spcPts val="0"/>
              </a:spcBef>
              <a:buNone/>
            </a:pPr>
            <a:r>
              <a:rPr lang="en-GB"/>
              <a:t>ZERO UI : Movements glances and voice can be used to trigger a machine instead of </a:t>
            </a:r>
            <a:r>
              <a:rPr lang="en-GB"/>
              <a:t>traditional</a:t>
            </a:r>
            <a:r>
              <a:rPr lang="en-GB"/>
              <a:t> touch and screen interface</a:t>
            </a:r>
          </a:p>
          <a:p>
            <a:pPr indent="-311150" lvl="0" marL="457200">
              <a:spcBef>
                <a:spcPts val="0"/>
              </a:spcBef>
              <a:buSzPct val="100000"/>
              <a:buChar char="●"/>
            </a:pPr>
            <a:r>
              <a:rPr lang="en-GB"/>
              <a:t>Transition from screen interface</a:t>
            </a:r>
          </a:p>
          <a:p>
            <a:pPr lvl="0" rtl="0">
              <a:spcBef>
                <a:spcPts val="0"/>
              </a:spcBef>
              <a:buNone/>
            </a:pPr>
            <a:r>
              <a:rPr lang="en-GB"/>
              <a:t>Hands free! Devices getting more in touch with us!</a:t>
            </a:r>
          </a:p>
          <a:p>
            <a:pPr lvl="0">
              <a:spcBef>
                <a:spcPts val="0"/>
              </a:spcBef>
              <a:buNone/>
            </a:pPr>
            <a:r>
              <a:t/>
            </a:r>
            <a:endParaRPr/>
          </a:p>
        </p:txBody>
      </p:sp>
      <p:pic>
        <p:nvPicPr>
          <p:cNvPr id="215" name="Shape 215"/>
          <p:cNvPicPr preferRelativeResize="0"/>
          <p:nvPr/>
        </p:nvPicPr>
        <p:blipFill>
          <a:blip r:embed="rId3">
            <a:alphaModFix/>
          </a:blip>
          <a:stretch>
            <a:fillRect/>
          </a:stretch>
        </p:blipFill>
        <p:spPr>
          <a:xfrm>
            <a:off x="4069450" y="1414300"/>
            <a:ext cx="4842550" cy="322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GB"/>
              <a:t>Optimization and Repair</a:t>
            </a:r>
          </a:p>
        </p:txBody>
      </p:sp>
      <p:sp>
        <p:nvSpPr>
          <p:cNvPr id="221" name="Shape 221"/>
          <p:cNvSpPr txBox="1"/>
          <p:nvPr>
            <p:ph idx="1" type="body"/>
          </p:nvPr>
        </p:nvSpPr>
        <p:spPr>
          <a:xfrm>
            <a:off x="334225" y="1567550"/>
            <a:ext cx="5014200" cy="2911200"/>
          </a:xfrm>
          <a:prstGeom prst="rect">
            <a:avLst/>
          </a:prstGeom>
        </p:spPr>
        <p:txBody>
          <a:bodyPr anchorCtr="0" anchor="t" bIns="91425" lIns="91425" rIns="91425" wrap="square" tIns="91425">
            <a:noAutofit/>
          </a:bodyPr>
          <a:lstStyle/>
          <a:p>
            <a:pPr lvl="0">
              <a:spcBef>
                <a:spcPts val="0"/>
              </a:spcBef>
              <a:buNone/>
            </a:pPr>
            <a:r>
              <a:rPr lang="en-GB"/>
              <a:t>*20th century vision: Weak, tin, poor </a:t>
            </a:r>
            <a:r>
              <a:rPr lang="en-GB"/>
              <a:t>eyesight human being with big head and brain</a:t>
            </a:r>
          </a:p>
          <a:p>
            <a:pPr lvl="0">
              <a:spcBef>
                <a:spcPts val="0"/>
              </a:spcBef>
              <a:buNone/>
            </a:pPr>
            <a:r>
              <a:rPr lang="en-GB"/>
              <a:t>*WE PROVE THEM WRONG!</a:t>
            </a:r>
          </a:p>
          <a:p>
            <a:pPr lvl="0">
              <a:spcBef>
                <a:spcPts val="0"/>
              </a:spcBef>
              <a:buNone/>
            </a:pPr>
            <a:r>
              <a:rPr lang="en-GB"/>
              <a:t>*We optimize our body</a:t>
            </a:r>
          </a:p>
          <a:p>
            <a:pPr lvl="0">
              <a:spcBef>
                <a:spcPts val="0"/>
              </a:spcBef>
              <a:buNone/>
            </a:pPr>
            <a:r>
              <a:rPr lang="en-GB"/>
              <a:t>  *We repair our body</a:t>
            </a:r>
          </a:p>
          <a:p>
            <a:pPr lvl="0" rtl="0">
              <a:spcBef>
                <a:spcPts val="0"/>
              </a:spcBef>
              <a:buNone/>
            </a:pPr>
            <a:r>
              <a:t/>
            </a:r>
            <a:endParaRPr/>
          </a:p>
        </p:txBody>
      </p:sp>
      <p:pic>
        <p:nvPicPr>
          <p:cNvPr descr="Printed ear" id="222" name="Shape 222"/>
          <p:cNvPicPr preferRelativeResize="0"/>
          <p:nvPr/>
        </p:nvPicPr>
        <p:blipFill>
          <a:blip r:embed="rId3">
            <a:alphaModFix/>
          </a:blip>
          <a:stretch>
            <a:fillRect/>
          </a:stretch>
        </p:blipFill>
        <p:spPr>
          <a:xfrm>
            <a:off x="5894775" y="1470425"/>
            <a:ext cx="2734901" cy="1538375"/>
          </a:xfrm>
          <a:prstGeom prst="rect">
            <a:avLst/>
          </a:prstGeom>
          <a:noFill/>
          <a:ln>
            <a:noFill/>
          </a:ln>
        </p:spPr>
      </p:pic>
      <p:pic>
        <p:nvPicPr>
          <p:cNvPr id="223" name="Shape 223"/>
          <p:cNvPicPr preferRelativeResize="0"/>
          <p:nvPr/>
        </p:nvPicPr>
        <p:blipFill>
          <a:blip r:embed="rId4">
            <a:alphaModFix/>
          </a:blip>
          <a:stretch>
            <a:fillRect/>
          </a:stretch>
        </p:blipFill>
        <p:spPr>
          <a:xfrm>
            <a:off x="3734525" y="2922525"/>
            <a:ext cx="3842400" cy="21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Stopping the Clock</a:t>
            </a:r>
          </a:p>
        </p:txBody>
      </p:sp>
      <p:sp>
        <p:nvSpPr>
          <p:cNvPr id="229" name="Shape 22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lang="en-GB"/>
              <a:t>*Body ages.</a:t>
            </a:r>
          </a:p>
          <a:p>
            <a:pPr lvl="0">
              <a:spcBef>
                <a:spcPts val="0"/>
              </a:spcBef>
              <a:buNone/>
            </a:pPr>
            <a:r>
              <a:rPr lang="en-GB"/>
              <a:t>*We cannot stop progress of body ageing. </a:t>
            </a:r>
          </a:p>
          <a:p>
            <a:pPr lvl="0">
              <a:spcBef>
                <a:spcPts val="0"/>
              </a:spcBef>
              <a:buNone/>
            </a:pPr>
            <a:r>
              <a:t/>
            </a:r>
            <a:endParaRPr/>
          </a:p>
          <a:p>
            <a:pPr lvl="0">
              <a:spcBef>
                <a:spcPts val="0"/>
              </a:spcBef>
              <a:buNone/>
            </a:pPr>
            <a:r>
              <a:rPr lang="en-GB"/>
              <a:t>*Immortal/longer life span -&gt;Animals</a:t>
            </a:r>
          </a:p>
          <a:p>
            <a:pPr lvl="0">
              <a:spcBef>
                <a:spcPts val="0"/>
              </a:spcBef>
              <a:buNone/>
            </a:pPr>
            <a:r>
              <a:rPr lang="en-GB"/>
              <a:t>1-Lobsters</a:t>
            </a:r>
          </a:p>
          <a:p>
            <a:pPr lvl="0">
              <a:spcBef>
                <a:spcPts val="0"/>
              </a:spcBef>
              <a:buNone/>
            </a:pPr>
            <a:r>
              <a:rPr lang="en-GB"/>
              <a:t>2-Jellyfish: Turritopsis dohrnii</a:t>
            </a:r>
          </a:p>
        </p:txBody>
      </p:sp>
      <p:pic>
        <p:nvPicPr>
          <p:cNvPr descr="Image result for lobster png" id="230" name="Shape 230"/>
          <p:cNvPicPr preferRelativeResize="0"/>
          <p:nvPr/>
        </p:nvPicPr>
        <p:blipFill>
          <a:blip r:embed="rId3">
            <a:alphaModFix/>
          </a:blip>
          <a:stretch>
            <a:fillRect/>
          </a:stretch>
        </p:blipFill>
        <p:spPr>
          <a:xfrm>
            <a:off x="4931500" y="1708700"/>
            <a:ext cx="3860800" cy="2628900"/>
          </a:xfrm>
          <a:prstGeom prst="rect">
            <a:avLst/>
          </a:prstGeom>
          <a:noFill/>
          <a:ln>
            <a:noFill/>
          </a:ln>
        </p:spPr>
      </p:pic>
      <p:pic>
        <p:nvPicPr>
          <p:cNvPr descr="Image result for Turritopsis dohrnii" id="231" name="Shape 231"/>
          <p:cNvPicPr preferRelativeResize="0"/>
          <p:nvPr/>
        </p:nvPicPr>
        <p:blipFill>
          <a:blip r:embed="rId4">
            <a:alphaModFix/>
          </a:blip>
          <a:stretch>
            <a:fillRect/>
          </a:stretch>
        </p:blipFill>
        <p:spPr>
          <a:xfrm>
            <a:off x="6290300" y="1385975"/>
            <a:ext cx="2242625" cy="1316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The Artificial Body</a:t>
            </a:r>
          </a:p>
        </p:txBody>
      </p:sp>
      <p:sp>
        <p:nvSpPr>
          <p:cNvPr id="237" name="Shape 237"/>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lang="en-GB"/>
              <a:t>*Ways of repairing the body</a:t>
            </a:r>
          </a:p>
          <a:p>
            <a:pPr lvl="0">
              <a:spcBef>
                <a:spcPts val="0"/>
              </a:spcBef>
              <a:buNone/>
            </a:pPr>
            <a:r>
              <a:rPr lang="en-GB"/>
              <a:t>1-robotic prosthetics</a:t>
            </a:r>
          </a:p>
          <a:p>
            <a:pPr lvl="0">
              <a:spcBef>
                <a:spcPts val="0"/>
              </a:spcBef>
              <a:buNone/>
            </a:pPr>
            <a:r>
              <a:rPr lang="en-GB"/>
              <a:t>2-3D printed body parts</a:t>
            </a:r>
          </a:p>
          <a:p>
            <a:pPr lvl="0">
              <a:spcBef>
                <a:spcPts val="0"/>
              </a:spcBef>
              <a:buNone/>
            </a:pPr>
            <a:r>
              <a:rPr lang="en-GB"/>
              <a:t>*Redefine the experience and definition of disablement</a:t>
            </a:r>
          </a:p>
          <a:p>
            <a:pPr lvl="0">
              <a:spcBef>
                <a:spcPts val="0"/>
              </a:spcBef>
              <a:buNone/>
            </a:pPr>
            <a:r>
              <a:rPr lang="en-GB"/>
              <a:t>*Improve the body and eradicate any sensorial disablement.</a:t>
            </a:r>
          </a:p>
          <a:p>
            <a:pPr lvl="0">
              <a:spcBef>
                <a:spcPts val="0"/>
              </a:spcBef>
              <a:buNone/>
            </a:pPr>
            <a:r>
              <a:rPr lang="en-GB"/>
              <a:t>*Neural Engineering System Design (NESD) </a:t>
            </a:r>
          </a:p>
          <a:p>
            <a:pPr lvl="0">
              <a:spcBef>
                <a:spcPts val="0"/>
              </a:spcBef>
              <a:buNone/>
            </a:pPr>
            <a:r>
              <a:t/>
            </a:r>
            <a:endParaRPr/>
          </a:p>
        </p:txBody>
      </p:sp>
      <p:pic>
        <p:nvPicPr>
          <p:cNvPr id="238" name="Shape 238"/>
          <p:cNvPicPr preferRelativeResize="0"/>
          <p:nvPr/>
        </p:nvPicPr>
        <p:blipFill>
          <a:blip r:embed="rId3">
            <a:alphaModFix/>
          </a:blip>
          <a:stretch>
            <a:fillRect/>
          </a:stretch>
        </p:blipFill>
        <p:spPr>
          <a:xfrm>
            <a:off x="5813000" y="1700450"/>
            <a:ext cx="2788876" cy="1859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1297500" y="235600"/>
            <a:ext cx="7038900" cy="914100"/>
          </a:xfrm>
          <a:prstGeom prst="rect">
            <a:avLst/>
          </a:prstGeom>
        </p:spPr>
        <p:txBody>
          <a:bodyPr anchorCtr="0" anchor="t" bIns="91425" lIns="91425" rIns="91425" wrap="square" tIns="91425">
            <a:noAutofit/>
          </a:bodyPr>
          <a:lstStyle/>
          <a:p>
            <a:pPr lvl="0">
              <a:spcBef>
                <a:spcPts val="0"/>
              </a:spcBef>
              <a:buNone/>
            </a:pPr>
            <a:r>
              <a:rPr lang="en-GB"/>
              <a:t>DARPA - Neural Engineering System Design</a:t>
            </a:r>
          </a:p>
        </p:txBody>
      </p:sp>
      <p:sp>
        <p:nvSpPr>
          <p:cNvPr descr="We’re another step closer to it being a reality. DARPA just announced the research teams that will support their Neural Engineering System Design program, or NESD for short. ___ Check this out!!! http://ratedred.tv/youtube ___ For all of today's stories head over to: http://www.RatedRed.com  Facebook - http://www.facebook.com/realratedred Twitter - http://twitter.com/realratedred Instagram - http://www.instagram.com/realratedred  AC - Abby Casey; IG/Twitter - @acoutdoors PE - Paxton Elrod; IG/Twitter - @paxton_elrod RR - Richard Ryan; IG/Twitter- @RichardRyan AM - Amanda Mertz; IG/Twitter - @amandamertz ___" id="244" name="Shape 244" title="DARPA Is Getting Serious About Plugging Brains into Computers">
            <a:hlinkClick r:id="rId3"/>
          </p:cNvPr>
          <p:cNvSpPr/>
          <p:nvPr/>
        </p:nvSpPr>
        <p:spPr>
          <a:xfrm>
            <a:off x="1714500" y="857250"/>
            <a:ext cx="5715000" cy="4286250"/>
          </a:xfrm>
          <a:prstGeom prst="rect">
            <a:avLst/>
          </a:prstGeom>
          <a:blipFill>
            <a:blip r:embed="rId4">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The Extended Human:</a:t>
            </a:r>
          </a:p>
          <a:p>
            <a:pPr lvl="0">
              <a:spcBef>
                <a:spcPts val="0"/>
              </a:spcBef>
              <a:buNone/>
            </a:pPr>
            <a:r>
              <a:rPr lang="en-GB"/>
              <a:t>The motherLoad</a:t>
            </a:r>
          </a:p>
        </p:txBody>
      </p:sp>
      <p:sp>
        <p:nvSpPr>
          <p:cNvPr id="250" name="Shape 250"/>
          <p:cNvSpPr txBox="1"/>
          <p:nvPr>
            <p:ph idx="1" type="body"/>
          </p:nvPr>
        </p:nvSpPr>
        <p:spPr>
          <a:xfrm>
            <a:off x="444350" y="1388625"/>
            <a:ext cx="5499000" cy="3323700"/>
          </a:xfrm>
          <a:prstGeom prst="rect">
            <a:avLst/>
          </a:prstGeom>
        </p:spPr>
        <p:txBody>
          <a:bodyPr anchorCtr="0" anchor="t" bIns="91425" lIns="91425" rIns="91425" wrap="square" tIns="91425">
            <a:noAutofit/>
          </a:bodyPr>
          <a:lstStyle/>
          <a:p>
            <a:pPr lvl="0" rtl="0">
              <a:lnSpc>
                <a:spcPct val="100000"/>
              </a:lnSpc>
              <a:spcBef>
                <a:spcPts val="0"/>
              </a:spcBef>
              <a:buNone/>
            </a:pPr>
            <a:r>
              <a:rPr lang="en-GB"/>
              <a:t>We start off with a new technology, and </a:t>
            </a:r>
            <a:r>
              <a:rPr lang="en-GB"/>
              <a:t>spend</a:t>
            </a:r>
            <a:r>
              <a:rPr lang="en-GB"/>
              <a:t> the following decades refining it.</a:t>
            </a:r>
          </a:p>
          <a:p>
            <a:pPr lvl="0">
              <a:lnSpc>
                <a:spcPct val="100000"/>
              </a:lnSpc>
              <a:spcBef>
                <a:spcPts val="0"/>
              </a:spcBef>
              <a:buNone/>
            </a:pPr>
            <a:r>
              <a:rPr lang="en-GB"/>
              <a:t>Where did we start?  A world of computers for a closed off group of super intellectuals</a:t>
            </a:r>
          </a:p>
          <a:p>
            <a:pPr lvl="0">
              <a:lnSpc>
                <a:spcPct val="100000"/>
              </a:lnSpc>
              <a:spcBef>
                <a:spcPts val="0"/>
              </a:spcBef>
              <a:buNone/>
            </a:pPr>
            <a:r>
              <a:rPr lang="en-GB"/>
              <a:t>Where did we go? We evolved into creating a  relationship with the machine that favored the human - everyone could use them</a:t>
            </a:r>
          </a:p>
          <a:p>
            <a:pPr lvl="0">
              <a:lnSpc>
                <a:spcPct val="100000"/>
              </a:lnSpc>
              <a:spcBef>
                <a:spcPts val="0"/>
              </a:spcBef>
              <a:buNone/>
            </a:pPr>
            <a:r>
              <a:rPr lang="en-GB"/>
              <a:t>Where are we?  Human computer relationship  that favors a screen interface</a:t>
            </a:r>
          </a:p>
          <a:p>
            <a:pPr lvl="0">
              <a:lnSpc>
                <a:spcPct val="100000"/>
              </a:lnSpc>
              <a:spcBef>
                <a:spcPts val="0"/>
              </a:spcBef>
              <a:buNone/>
            </a:pPr>
            <a:r>
              <a:rPr lang="en-GB"/>
              <a:t>Where will we go next? Relationship with computers consisting of gestures and subtle body language that is the opposite of awkward (kinect holding out your arm- siri deciphering your words)</a:t>
            </a:r>
          </a:p>
        </p:txBody>
      </p:sp>
      <p:pic>
        <p:nvPicPr>
          <p:cNvPr id="251" name="Shape 251"/>
          <p:cNvPicPr preferRelativeResize="0"/>
          <p:nvPr/>
        </p:nvPicPr>
        <p:blipFill>
          <a:blip r:embed="rId3">
            <a:alphaModFix/>
          </a:blip>
          <a:stretch>
            <a:fillRect/>
          </a:stretch>
        </p:blipFill>
        <p:spPr>
          <a:xfrm>
            <a:off x="5943350" y="393750"/>
            <a:ext cx="2778500" cy="208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The Extended Human:</a:t>
            </a:r>
          </a:p>
          <a:p>
            <a:pPr lvl="0">
              <a:spcBef>
                <a:spcPts val="0"/>
              </a:spcBef>
              <a:buNone/>
            </a:pPr>
            <a:r>
              <a:rPr i="1" lang="en-GB"/>
              <a:t>Sensory overload!</a:t>
            </a:r>
          </a:p>
        </p:txBody>
      </p:sp>
      <p:sp>
        <p:nvSpPr>
          <p:cNvPr id="257" name="Shape 257"/>
          <p:cNvSpPr txBox="1"/>
          <p:nvPr>
            <p:ph idx="1" type="body"/>
          </p:nvPr>
        </p:nvSpPr>
        <p:spPr>
          <a:xfrm>
            <a:off x="1297500" y="1445400"/>
            <a:ext cx="4307400" cy="1557900"/>
          </a:xfrm>
          <a:prstGeom prst="rect">
            <a:avLst/>
          </a:prstGeom>
        </p:spPr>
        <p:txBody>
          <a:bodyPr anchorCtr="0" anchor="t" bIns="91425" lIns="91425" rIns="91425" wrap="square" tIns="91425">
            <a:noAutofit/>
          </a:bodyPr>
          <a:lstStyle/>
          <a:p>
            <a:pPr lvl="0">
              <a:spcBef>
                <a:spcPts val="0"/>
              </a:spcBef>
              <a:buNone/>
            </a:pPr>
            <a:r>
              <a:rPr lang="en-GB"/>
              <a:t>Sensors for everything!</a:t>
            </a:r>
          </a:p>
          <a:p>
            <a:pPr lvl="0">
              <a:spcBef>
                <a:spcPts val="0"/>
              </a:spcBef>
              <a:buNone/>
            </a:pPr>
            <a:r>
              <a:rPr lang="en-GB"/>
              <a:t>How does it  functions? Will it learn from our routines and gestures and develop?</a:t>
            </a:r>
          </a:p>
          <a:p>
            <a:pPr lvl="0">
              <a:spcBef>
                <a:spcPts val="0"/>
              </a:spcBef>
              <a:buNone/>
            </a:pPr>
            <a:r>
              <a:rPr lang="en-GB"/>
              <a:t>Does predictive technology work for embeddables?</a:t>
            </a:r>
          </a:p>
        </p:txBody>
      </p:sp>
      <p:pic>
        <p:nvPicPr>
          <p:cNvPr id="258" name="Shape 258"/>
          <p:cNvPicPr preferRelativeResize="0"/>
          <p:nvPr/>
        </p:nvPicPr>
        <p:blipFill>
          <a:blip r:embed="rId3">
            <a:alphaModFix/>
          </a:blip>
          <a:stretch>
            <a:fillRect/>
          </a:stretch>
        </p:blipFill>
        <p:spPr>
          <a:xfrm>
            <a:off x="5748975" y="318325"/>
            <a:ext cx="2756775" cy="2067575"/>
          </a:xfrm>
          <a:prstGeom prst="rect">
            <a:avLst/>
          </a:prstGeom>
          <a:noFill/>
          <a:ln>
            <a:noFill/>
          </a:ln>
        </p:spPr>
      </p:pic>
      <p:pic>
        <p:nvPicPr>
          <p:cNvPr id="259" name="Shape 259"/>
          <p:cNvPicPr preferRelativeResize="0"/>
          <p:nvPr/>
        </p:nvPicPr>
        <p:blipFill>
          <a:blip r:embed="rId4">
            <a:alphaModFix/>
          </a:blip>
          <a:stretch>
            <a:fillRect/>
          </a:stretch>
        </p:blipFill>
        <p:spPr>
          <a:xfrm>
            <a:off x="5817675" y="2598725"/>
            <a:ext cx="2619375" cy="2400300"/>
          </a:xfrm>
          <a:prstGeom prst="rect">
            <a:avLst/>
          </a:prstGeom>
          <a:noFill/>
          <a:ln>
            <a:noFill/>
          </a:ln>
        </p:spPr>
      </p:pic>
      <p:pic>
        <p:nvPicPr>
          <p:cNvPr id="260" name="Shape 260"/>
          <p:cNvPicPr preferRelativeResize="0"/>
          <p:nvPr/>
        </p:nvPicPr>
        <p:blipFill rotWithShape="1">
          <a:blip r:embed="rId5">
            <a:alphaModFix/>
          </a:blip>
          <a:srcRect b="0" l="0" r="0" t="23483"/>
          <a:stretch/>
        </p:blipFill>
        <p:spPr>
          <a:xfrm>
            <a:off x="1297500" y="3140850"/>
            <a:ext cx="2461899" cy="1781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The Extended Human:</a:t>
            </a:r>
          </a:p>
          <a:p>
            <a:pPr lvl="0" rtl="0">
              <a:lnSpc>
                <a:spcPct val="115000"/>
              </a:lnSpc>
              <a:spcBef>
                <a:spcPts val="0"/>
              </a:spcBef>
              <a:spcAft>
                <a:spcPts val="1600"/>
              </a:spcAft>
              <a:buNone/>
            </a:pPr>
            <a:r>
              <a:rPr i="1" lang="en-GB">
                <a:latin typeface="Lato"/>
                <a:ea typeface="Lato"/>
                <a:cs typeface="Lato"/>
                <a:sym typeface="Lato"/>
              </a:rPr>
              <a:t>A new language of interaction!</a:t>
            </a:r>
          </a:p>
        </p:txBody>
      </p:sp>
      <p:sp>
        <p:nvSpPr>
          <p:cNvPr id="266" name="Shape 266"/>
          <p:cNvSpPr txBox="1"/>
          <p:nvPr>
            <p:ph idx="1" type="body"/>
          </p:nvPr>
        </p:nvSpPr>
        <p:spPr>
          <a:xfrm>
            <a:off x="337625" y="1556250"/>
            <a:ext cx="4932600" cy="2922600"/>
          </a:xfrm>
          <a:prstGeom prst="rect">
            <a:avLst/>
          </a:prstGeom>
        </p:spPr>
        <p:txBody>
          <a:bodyPr anchorCtr="0" anchor="t" bIns="91425" lIns="91425" rIns="91425" wrap="square" tIns="91425">
            <a:noAutofit/>
          </a:bodyPr>
          <a:lstStyle/>
          <a:p>
            <a:pPr lvl="0">
              <a:spcBef>
                <a:spcPts val="0"/>
              </a:spcBef>
              <a:buNone/>
            </a:pPr>
            <a:r>
              <a:rPr lang="en-GB"/>
              <a:t>Subtlety is the way to go: </a:t>
            </a:r>
            <a:r>
              <a:rPr lang="en-GB"/>
              <a:t>these micro gestures and expressions are totally intuitive. </a:t>
            </a:r>
          </a:p>
          <a:p>
            <a:pPr lvl="0">
              <a:spcBef>
                <a:spcPts val="0"/>
              </a:spcBef>
              <a:buNone/>
            </a:pPr>
            <a:r>
              <a:rPr lang="en-GB"/>
              <a:t>Immersive displays: contact lenses screens powered by the user's own body’s kinetic and thermal energy.</a:t>
            </a:r>
          </a:p>
          <a:p>
            <a:pPr lvl="0">
              <a:spcBef>
                <a:spcPts val="0"/>
              </a:spcBef>
              <a:buNone/>
            </a:pPr>
            <a:r>
              <a:rPr lang="en-GB"/>
              <a:t>Skin-top computer: Distributed circuitry on and in the body</a:t>
            </a:r>
          </a:p>
          <a:p>
            <a:pPr lvl="0" rtl="0">
              <a:spcBef>
                <a:spcPts val="0"/>
              </a:spcBef>
              <a:buNone/>
            </a:pPr>
            <a:r>
              <a:rPr lang="en-GB"/>
              <a:t>Thought control:  Mind controls of computer to mind controlling our own bodies movements and other people’s body: the subject can resist these controls.</a:t>
            </a:r>
          </a:p>
          <a:p>
            <a:pPr lvl="0" rtl="0">
              <a:spcBef>
                <a:spcPts val="0"/>
              </a:spcBef>
              <a:spcAft>
                <a:spcPts val="0"/>
              </a:spcAft>
              <a:buNone/>
            </a:pPr>
            <a:r>
              <a:t/>
            </a:r>
            <a:endParaRPr b="1" sz="2250">
              <a:solidFill>
                <a:srgbClr val="555555"/>
              </a:solidFill>
              <a:highlight>
                <a:srgbClr val="FFFFFF"/>
              </a:highlight>
              <a:latin typeface="Arial"/>
              <a:ea typeface="Arial"/>
              <a:cs typeface="Arial"/>
              <a:sym typeface="Arial"/>
            </a:endParaRPr>
          </a:p>
          <a:p>
            <a:pPr lvl="0">
              <a:spcBef>
                <a:spcPts val="0"/>
              </a:spcBef>
              <a:buNone/>
            </a:pPr>
            <a:r>
              <a:t/>
            </a:r>
            <a:endParaRPr/>
          </a:p>
          <a:p>
            <a:pPr lvl="0" rtl="0">
              <a:spcBef>
                <a:spcPts val="0"/>
              </a:spcBef>
              <a:buNone/>
            </a:pPr>
            <a:r>
              <a:t/>
            </a:r>
            <a:endParaRPr/>
          </a:p>
        </p:txBody>
      </p:sp>
      <p:pic>
        <p:nvPicPr>
          <p:cNvPr id="267" name="Shape 267"/>
          <p:cNvPicPr preferRelativeResize="0"/>
          <p:nvPr/>
        </p:nvPicPr>
        <p:blipFill>
          <a:blip r:embed="rId3">
            <a:alphaModFix/>
          </a:blip>
          <a:stretch>
            <a:fillRect/>
          </a:stretch>
        </p:blipFill>
        <p:spPr>
          <a:xfrm>
            <a:off x="5813475" y="393750"/>
            <a:ext cx="2885625" cy="2165525"/>
          </a:xfrm>
          <a:prstGeom prst="rect">
            <a:avLst/>
          </a:prstGeom>
          <a:noFill/>
          <a:ln>
            <a:noFill/>
          </a:ln>
        </p:spPr>
      </p:pic>
      <p:pic>
        <p:nvPicPr>
          <p:cNvPr id="268" name="Shape 268"/>
          <p:cNvPicPr preferRelativeResize="0"/>
          <p:nvPr/>
        </p:nvPicPr>
        <p:blipFill>
          <a:blip r:embed="rId4">
            <a:alphaModFix/>
          </a:blip>
          <a:stretch>
            <a:fillRect/>
          </a:stretch>
        </p:blipFill>
        <p:spPr>
          <a:xfrm>
            <a:off x="5828950" y="2700973"/>
            <a:ext cx="2854674" cy="21371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The Extended Human:</a:t>
            </a:r>
          </a:p>
          <a:p>
            <a:pPr lvl="0">
              <a:spcBef>
                <a:spcPts val="0"/>
              </a:spcBef>
              <a:buNone/>
            </a:pPr>
            <a:r>
              <a:rPr lang="en-GB"/>
              <a:t>It’s a small world, it’s an embeddable world!</a:t>
            </a:r>
          </a:p>
        </p:txBody>
      </p:sp>
      <p:sp>
        <p:nvSpPr>
          <p:cNvPr id="274" name="Shape 274"/>
          <p:cNvSpPr txBox="1"/>
          <p:nvPr>
            <p:ph idx="1" type="body"/>
          </p:nvPr>
        </p:nvSpPr>
        <p:spPr>
          <a:xfrm>
            <a:off x="958650" y="1437775"/>
            <a:ext cx="7684200" cy="1087800"/>
          </a:xfrm>
          <a:prstGeom prst="rect">
            <a:avLst/>
          </a:prstGeom>
        </p:spPr>
        <p:txBody>
          <a:bodyPr anchorCtr="0" anchor="t" bIns="91425" lIns="91425" rIns="91425" wrap="square" tIns="91425">
            <a:noAutofit/>
          </a:bodyPr>
          <a:lstStyle/>
          <a:p>
            <a:pPr lvl="0">
              <a:spcBef>
                <a:spcPts val="0"/>
              </a:spcBef>
              <a:buNone/>
            </a:pPr>
            <a:r>
              <a:rPr lang="en-GB"/>
              <a:t>What will our world look like filled with embeddables in every aspect of our society?</a:t>
            </a:r>
          </a:p>
          <a:p>
            <a:pPr lvl="0">
              <a:spcBef>
                <a:spcPts val="0"/>
              </a:spcBef>
              <a:buNone/>
            </a:pPr>
            <a:r>
              <a:rPr lang="en-GB"/>
              <a:t>Could we potentially eliminate the screens that “connect” us to the world while keeping us in a cycle of loneliness? </a:t>
            </a:r>
          </a:p>
        </p:txBody>
      </p:sp>
      <p:pic>
        <p:nvPicPr>
          <p:cNvPr id="275" name="Shape 275"/>
          <p:cNvPicPr preferRelativeResize="0"/>
          <p:nvPr/>
        </p:nvPicPr>
        <p:blipFill>
          <a:blip r:embed="rId3">
            <a:alphaModFix/>
          </a:blip>
          <a:stretch>
            <a:fillRect/>
          </a:stretch>
        </p:blipFill>
        <p:spPr>
          <a:xfrm>
            <a:off x="280225" y="2655500"/>
            <a:ext cx="2392800" cy="1809825"/>
          </a:xfrm>
          <a:prstGeom prst="rect">
            <a:avLst/>
          </a:prstGeom>
          <a:noFill/>
          <a:ln>
            <a:noFill/>
          </a:ln>
        </p:spPr>
      </p:pic>
      <p:pic>
        <p:nvPicPr>
          <p:cNvPr id="276" name="Shape 276"/>
          <p:cNvPicPr preferRelativeResize="0"/>
          <p:nvPr/>
        </p:nvPicPr>
        <p:blipFill rotWithShape="1">
          <a:blip r:embed="rId4">
            <a:alphaModFix/>
          </a:blip>
          <a:srcRect b="40029" l="0" r="0" t="0"/>
          <a:stretch/>
        </p:blipFill>
        <p:spPr>
          <a:xfrm>
            <a:off x="3161825" y="2330250"/>
            <a:ext cx="5481023" cy="2595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1181675" y="200475"/>
            <a:ext cx="3494100" cy="1391400"/>
          </a:xfrm>
          <a:prstGeom prst="rect">
            <a:avLst/>
          </a:prstGeom>
        </p:spPr>
        <p:txBody>
          <a:bodyPr anchorCtr="0" anchor="t" bIns="91425" lIns="91425" rIns="91425" wrap="square" tIns="91425">
            <a:noAutofit/>
          </a:bodyPr>
          <a:lstStyle/>
          <a:p>
            <a:pPr lvl="0">
              <a:spcBef>
                <a:spcPts val="0"/>
              </a:spcBef>
              <a:buNone/>
            </a:pPr>
            <a:r>
              <a:rPr lang="en-GB"/>
              <a:t>Extended Human: </a:t>
            </a:r>
          </a:p>
          <a:p>
            <a:pPr lvl="0">
              <a:spcBef>
                <a:spcPts val="0"/>
              </a:spcBef>
              <a:buNone/>
            </a:pPr>
            <a:r>
              <a:rPr lang="en-GB" sz="1800"/>
              <a:t>A contraceptive implant with remote control</a:t>
            </a:r>
          </a:p>
        </p:txBody>
      </p:sp>
      <p:sp>
        <p:nvSpPr>
          <p:cNvPr id="282" name="Shape 282"/>
          <p:cNvSpPr txBox="1"/>
          <p:nvPr>
            <p:ph idx="1" type="body"/>
          </p:nvPr>
        </p:nvSpPr>
        <p:spPr>
          <a:xfrm>
            <a:off x="343475" y="1591850"/>
            <a:ext cx="4177500" cy="3121500"/>
          </a:xfrm>
          <a:prstGeom prst="rect">
            <a:avLst/>
          </a:prstGeom>
        </p:spPr>
        <p:txBody>
          <a:bodyPr anchorCtr="0" anchor="t" bIns="91425" lIns="91425" rIns="91425" wrap="square" tIns="91425">
            <a:noAutofit/>
          </a:bodyPr>
          <a:lstStyle/>
          <a:p>
            <a:pPr lvl="0">
              <a:spcBef>
                <a:spcPts val="0"/>
              </a:spcBef>
              <a:buNone/>
            </a:pPr>
            <a:r>
              <a:rPr lang="en-GB" sz="1400"/>
              <a:t>Bill Gates’ Foundation partnered with MIT to create a birth control microchip that can be turned on and off and could last up to 16 years.</a:t>
            </a:r>
          </a:p>
          <a:p>
            <a:pPr lvl="0">
              <a:spcBef>
                <a:spcPts val="0"/>
              </a:spcBef>
              <a:buNone/>
            </a:pPr>
            <a:r>
              <a:rPr lang="en-GB" sz="1400"/>
              <a:t>I</a:t>
            </a:r>
            <a:r>
              <a:rPr lang="en-GB" sz="1400"/>
              <a:t>t will be necessary to encrypt the chips to keep their wireless data flow private and secure. </a:t>
            </a:r>
          </a:p>
          <a:p>
            <a:pPr lvl="0">
              <a:spcBef>
                <a:spcPts val="0"/>
              </a:spcBef>
              <a:buNone/>
            </a:pPr>
            <a:r>
              <a:rPr lang="en-GB" sz="1400"/>
              <a:t>The product is expected to hit the markets in 2018.</a:t>
            </a:r>
          </a:p>
          <a:p>
            <a:pPr lvl="0">
              <a:spcBef>
                <a:spcPts val="0"/>
              </a:spcBef>
              <a:buNone/>
            </a:pPr>
            <a:r>
              <a:rPr lang="en-GB" sz="1400" u="sng">
                <a:solidFill>
                  <a:schemeClr val="hlink"/>
                </a:solidFill>
                <a:hlinkClick r:id="rId3"/>
              </a:rPr>
              <a:t>https://www.technologyreview.com/s/528121/a-contraceptive-implant-with-remote-control/</a:t>
            </a:r>
          </a:p>
        </p:txBody>
      </p:sp>
      <p:pic>
        <p:nvPicPr>
          <p:cNvPr id="283" name="Shape 283"/>
          <p:cNvPicPr preferRelativeResize="0"/>
          <p:nvPr/>
        </p:nvPicPr>
        <p:blipFill>
          <a:blip r:embed="rId4">
            <a:alphaModFix/>
          </a:blip>
          <a:stretch>
            <a:fillRect/>
          </a:stretch>
        </p:blipFill>
        <p:spPr>
          <a:xfrm>
            <a:off x="4816343" y="215075"/>
            <a:ext cx="3660232" cy="471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Embeddables</a:t>
            </a:r>
          </a:p>
        </p:txBody>
      </p:sp>
      <p:sp>
        <p:nvSpPr>
          <p:cNvPr id="141" name="Shape 141"/>
          <p:cNvSpPr txBox="1"/>
          <p:nvPr>
            <p:ph idx="1" type="body"/>
          </p:nvPr>
        </p:nvSpPr>
        <p:spPr>
          <a:xfrm>
            <a:off x="348750" y="1391475"/>
            <a:ext cx="7731300" cy="3400200"/>
          </a:xfrm>
          <a:prstGeom prst="rect">
            <a:avLst/>
          </a:prstGeom>
        </p:spPr>
        <p:txBody>
          <a:bodyPr anchorCtr="0" anchor="t" bIns="91425" lIns="91425" rIns="91425" wrap="square" tIns="91425">
            <a:noAutofit/>
          </a:bodyPr>
          <a:lstStyle/>
          <a:p>
            <a:pPr lvl="0">
              <a:spcBef>
                <a:spcPts val="0"/>
              </a:spcBef>
              <a:buNone/>
            </a:pPr>
            <a:r>
              <a:rPr lang="en-GB"/>
              <a:t>*Continuation of wearables</a:t>
            </a:r>
          </a:p>
          <a:p>
            <a:pPr lvl="0">
              <a:spcBef>
                <a:spcPts val="0"/>
              </a:spcBef>
              <a:buNone/>
            </a:pPr>
            <a:r>
              <a:rPr lang="en-GB"/>
              <a:t>*Tiny computational devices</a:t>
            </a:r>
          </a:p>
          <a:p>
            <a:pPr lvl="0">
              <a:spcBef>
                <a:spcPts val="0"/>
              </a:spcBef>
              <a:buNone/>
            </a:pPr>
            <a:r>
              <a:rPr lang="en-GB"/>
              <a:t>*Implanted inside the body</a:t>
            </a:r>
          </a:p>
          <a:p>
            <a:pPr lvl="0">
              <a:spcBef>
                <a:spcPts val="0"/>
              </a:spcBef>
              <a:buNone/>
            </a:pPr>
            <a:r>
              <a:rPr lang="en-GB"/>
              <a:t>*Symbiosis of humans and machines</a:t>
            </a:r>
          </a:p>
          <a:p>
            <a:pPr lvl="0">
              <a:spcBef>
                <a:spcPts val="0"/>
              </a:spcBef>
              <a:buNone/>
            </a:pPr>
            <a:r>
              <a:rPr lang="en-GB"/>
              <a:t>*The four converging technologies that will drive the development of embeddables: genetics, robotics, information, and nanotechnology</a:t>
            </a:r>
          </a:p>
          <a:p>
            <a:pPr lvl="0">
              <a:spcBef>
                <a:spcPts val="0"/>
              </a:spcBef>
              <a:buNone/>
            </a:pPr>
            <a:r>
              <a:rPr lang="en-GB"/>
              <a:t>*New ways of displaying and receiving information. Moving away from  the screen interface </a:t>
            </a:r>
          </a:p>
          <a:p>
            <a:pPr lvl="0">
              <a:spcBef>
                <a:spcPts val="0"/>
              </a:spcBef>
              <a:buNone/>
            </a:pPr>
            <a:r>
              <a:rPr lang="en-GB"/>
              <a:t>*Domains: Anything we could think of.  At present, it is trending in Healthcare and Fitness</a:t>
            </a:r>
          </a:p>
          <a:p>
            <a:pPr lvl="0">
              <a:spcBef>
                <a:spcPts val="0"/>
              </a:spcBef>
              <a:buNone/>
            </a:pPr>
            <a:r>
              <a:t/>
            </a:r>
            <a:endParaRPr/>
          </a:p>
        </p:txBody>
      </p:sp>
      <p:pic>
        <p:nvPicPr>
          <p:cNvPr id="142" name="Shape 142"/>
          <p:cNvPicPr preferRelativeResize="0"/>
          <p:nvPr/>
        </p:nvPicPr>
        <p:blipFill>
          <a:blip r:embed="rId3">
            <a:alphaModFix/>
          </a:blip>
          <a:stretch>
            <a:fillRect/>
          </a:stretch>
        </p:blipFill>
        <p:spPr>
          <a:xfrm>
            <a:off x="4535400" y="822450"/>
            <a:ext cx="3124625" cy="1864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Question time!!!!!!!!!!!!!!</a:t>
            </a:r>
          </a:p>
        </p:txBody>
      </p:sp>
      <p:sp>
        <p:nvSpPr>
          <p:cNvPr id="289" name="Shape 28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lang="en-GB" sz="1400"/>
              <a:t>Will the embeddable technology become so advanced that it will be forcibly integrated into our society and its citizens for the betterment of our world?  Mandatory to wear embeddables?</a:t>
            </a:r>
          </a:p>
          <a:p>
            <a:pPr lvl="0">
              <a:spcBef>
                <a:spcPts val="0"/>
              </a:spcBef>
              <a:buNone/>
            </a:pPr>
            <a:r>
              <a:rPr lang="en-GB" sz="1400"/>
              <a:t>Will we reach a point in technology where we will no longer have the need to use screens?</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GB"/>
              <a:t>Sources, etc</a:t>
            </a:r>
          </a:p>
        </p:txBody>
      </p:sp>
      <p:sp>
        <p:nvSpPr>
          <p:cNvPr id="295" name="Shape 295"/>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GB"/>
              <a:t>Continuation </a:t>
            </a:r>
          </a:p>
        </p:txBody>
      </p:sp>
      <p:sp>
        <p:nvSpPr>
          <p:cNvPr id="148" name="Shape 148"/>
          <p:cNvSpPr txBox="1"/>
          <p:nvPr/>
        </p:nvSpPr>
        <p:spPr>
          <a:xfrm>
            <a:off x="532000" y="1786725"/>
            <a:ext cx="3651900" cy="2717400"/>
          </a:xfrm>
          <a:prstGeom prst="rect">
            <a:avLst/>
          </a:prstGeom>
          <a:noFill/>
          <a:ln>
            <a:noFill/>
          </a:ln>
        </p:spPr>
        <p:txBody>
          <a:bodyPr anchorCtr="0" anchor="ctr" bIns="91425" lIns="91425" rIns="91425" wrap="square" tIns="91425">
            <a:noAutofit/>
          </a:bodyPr>
          <a:lstStyle/>
          <a:p>
            <a:pPr lvl="0" rtl="0">
              <a:lnSpc>
                <a:spcPct val="115000"/>
              </a:lnSpc>
              <a:spcBef>
                <a:spcPts val="0"/>
              </a:spcBef>
              <a:spcAft>
                <a:spcPts val="1600"/>
              </a:spcAft>
              <a:buNone/>
            </a:pPr>
            <a:r>
              <a:rPr lang="en-GB" sz="1300">
                <a:solidFill>
                  <a:schemeClr val="lt1"/>
                </a:solidFill>
                <a:latin typeface="Lato"/>
                <a:ea typeface="Lato"/>
                <a:cs typeface="Lato"/>
                <a:sym typeface="Lato"/>
              </a:rPr>
              <a:t>* Balance between unobtrusiveness and practicality needs to be found. </a:t>
            </a:r>
          </a:p>
          <a:p>
            <a:pPr lvl="0" rtl="0">
              <a:lnSpc>
                <a:spcPct val="115000"/>
              </a:lnSpc>
              <a:spcBef>
                <a:spcPts val="0"/>
              </a:spcBef>
              <a:spcAft>
                <a:spcPts val="1600"/>
              </a:spcAft>
              <a:buNone/>
            </a:pPr>
            <a:r>
              <a:rPr lang="en-GB" sz="1300">
                <a:solidFill>
                  <a:schemeClr val="lt1"/>
                </a:solidFill>
                <a:latin typeface="Lato"/>
                <a:ea typeface="Lato"/>
                <a:cs typeface="Lato"/>
                <a:sym typeface="Lato"/>
              </a:rPr>
              <a:t>*the design paradigm has to correspond to the user needs.</a:t>
            </a:r>
          </a:p>
          <a:p>
            <a:pPr lvl="0" rtl="0">
              <a:lnSpc>
                <a:spcPct val="115000"/>
              </a:lnSpc>
              <a:spcBef>
                <a:spcPts val="0"/>
              </a:spcBef>
              <a:spcAft>
                <a:spcPts val="1600"/>
              </a:spcAft>
              <a:buNone/>
            </a:pPr>
            <a:r>
              <a:rPr lang="en-GB" sz="1300">
                <a:solidFill>
                  <a:schemeClr val="lt1"/>
                </a:solidFill>
                <a:latin typeface="Lato"/>
                <a:ea typeface="Lato"/>
                <a:cs typeface="Lato"/>
                <a:sym typeface="Lato"/>
              </a:rPr>
              <a:t>*subtlety and social deviance  must be considered.</a:t>
            </a:r>
          </a:p>
          <a:p>
            <a:pPr lvl="0" rtl="0">
              <a:lnSpc>
                <a:spcPct val="115000"/>
              </a:lnSpc>
              <a:spcBef>
                <a:spcPts val="0"/>
              </a:spcBef>
              <a:spcAft>
                <a:spcPts val="1600"/>
              </a:spcAft>
              <a:buNone/>
            </a:pPr>
            <a:r>
              <a:t/>
            </a:r>
            <a:endParaRPr sz="1300">
              <a:solidFill>
                <a:schemeClr val="lt1"/>
              </a:solidFill>
              <a:latin typeface="Lato"/>
              <a:ea typeface="Lato"/>
              <a:cs typeface="Lato"/>
              <a:sym typeface="Lato"/>
            </a:endParaRPr>
          </a:p>
          <a:p>
            <a:pPr lvl="0" rtl="0">
              <a:lnSpc>
                <a:spcPct val="115000"/>
              </a:lnSpc>
              <a:spcBef>
                <a:spcPts val="0"/>
              </a:spcBef>
              <a:spcAft>
                <a:spcPts val="1600"/>
              </a:spcAft>
              <a:buNone/>
            </a:pPr>
            <a:r>
              <a:t/>
            </a:r>
            <a:endParaRPr sz="1300">
              <a:solidFill>
                <a:schemeClr val="lt1"/>
              </a:solidFill>
              <a:latin typeface="Lato"/>
              <a:ea typeface="Lato"/>
              <a:cs typeface="Lato"/>
              <a:sym typeface="Lato"/>
            </a:endParaRPr>
          </a:p>
        </p:txBody>
      </p:sp>
      <p:pic>
        <p:nvPicPr>
          <p:cNvPr descr="Image result for google glass png" id="149" name="Shape 149"/>
          <p:cNvPicPr preferRelativeResize="0"/>
          <p:nvPr/>
        </p:nvPicPr>
        <p:blipFill>
          <a:blip r:embed="rId3">
            <a:alphaModFix/>
          </a:blip>
          <a:stretch>
            <a:fillRect/>
          </a:stretch>
        </p:blipFill>
        <p:spPr>
          <a:xfrm>
            <a:off x="4823300" y="661275"/>
            <a:ext cx="3860801" cy="1779610"/>
          </a:xfrm>
          <a:prstGeom prst="rect">
            <a:avLst/>
          </a:prstGeom>
          <a:noFill/>
          <a:ln>
            <a:noFill/>
          </a:ln>
        </p:spPr>
      </p:pic>
      <p:pic>
        <p:nvPicPr>
          <p:cNvPr id="150" name="Shape 150"/>
          <p:cNvPicPr preferRelativeResize="0"/>
          <p:nvPr/>
        </p:nvPicPr>
        <p:blipFill>
          <a:blip r:embed="rId4">
            <a:alphaModFix/>
          </a:blip>
          <a:stretch>
            <a:fillRect/>
          </a:stretch>
        </p:blipFill>
        <p:spPr>
          <a:xfrm>
            <a:off x="4045243" y="2440875"/>
            <a:ext cx="4893208" cy="257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GB"/>
              <a:t>Decoration, communication and b</a:t>
            </a:r>
            <a:r>
              <a:rPr lang="en-GB"/>
              <a:t>ody mods</a:t>
            </a:r>
          </a:p>
        </p:txBody>
      </p:sp>
      <p:sp>
        <p:nvSpPr>
          <p:cNvPr id="156" name="Shape 156"/>
          <p:cNvSpPr txBox="1"/>
          <p:nvPr>
            <p:ph idx="1" type="body"/>
          </p:nvPr>
        </p:nvSpPr>
        <p:spPr>
          <a:xfrm>
            <a:off x="347225" y="1284975"/>
            <a:ext cx="3883500" cy="3298200"/>
          </a:xfrm>
          <a:prstGeom prst="rect">
            <a:avLst/>
          </a:prstGeom>
        </p:spPr>
        <p:txBody>
          <a:bodyPr anchorCtr="0" anchor="t" bIns="91425" lIns="91425" rIns="91425" wrap="square" tIns="91425">
            <a:noAutofit/>
          </a:bodyPr>
          <a:lstStyle/>
          <a:p>
            <a:pPr lvl="0">
              <a:spcBef>
                <a:spcPts val="0"/>
              </a:spcBef>
              <a:buNone/>
            </a:pPr>
            <a:r>
              <a:rPr lang="en-GB"/>
              <a:t>Body modifications = ancient human practices</a:t>
            </a:r>
          </a:p>
          <a:p>
            <a:pPr lvl="0">
              <a:spcBef>
                <a:spcPts val="0"/>
              </a:spcBef>
              <a:buNone/>
            </a:pPr>
            <a:r>
              <a:rPr lang="en-GB"/>
              <a:t>Universal urge to edit ourselves and our functions or appearance.</a:t>
            </a:r>
          </a:p>
          <a:p>
            <a:pPr lvl="0">
              <a:spcBef>
                <a:spcPts val="0"/>
              </a:spcBef>
              <a:buNone/>
            </a:pPr>
            <a:r>
              <a:rPr lang="en-GB"/>
              <a:t>We are very visually inclined</a:t>
            </a:r>
          </a:p>
          <a:p>
            <a:pPr lvl="0">
              <a:spcBef>
                <a:spcPts val="0"/>
              </a:spcBef>
              <a:buNone/>
            </a:pPr>
            <a:r>
              <a:rPr lang="en-GB"/>
              <a:t>Ways of communicating through visual signals and body mods</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t/>
            </a:r>
            <a:endParaRPr/>
          </a:p>
        </p:txBody>
      </p:sp>
      <p:pic>
        <p:nvPicPr>
          <p:cNvPr id="157" name="Shape 157"/>
          <p:cNvPicPr preferRelativeResize="0"/>
          <p:nvPr/>
        </p:nvPicPr>
        <p:blipFill>
          <a:blip r:embed="rId3">
            <a:alphaModFix/>
          </a:blip>
          <a:stretch>
            <a:fillRect/>
          </a:stretch>
        </p:blipFill>
        <p:spPr>
          <a:xfrm>
            <a:off x="4309575" y="865875"/>
            <a:ext cx="4508349" cy="3859775"/>
          </a:xfrm>
          <a:prstGeom prst="rect">
            <a:avLst/>
          </a:prstGeom>
          <a:noFill/>
          <a:ln>
            <a:noFill/>
          </a:ln>
        </p:spPr>
      </p:pic>
      <p:sp>
        <p:nvSpPr>
          <p:cNvPr id="158" name="Shape 158"/>
          <p:cNvSpPr txBox="1"/>
          <p:nvPr/>
        </p:nvSpPr>
        <p:spPr>
          <a:xfrm>
            <a:off x="4455425" y="4725650"/>
            <a:ext cx="3883500" cy="306000"/>
          </a:xfrm>
          <a:prstGeom prst="rect">
            <a:avLst/>
          </a:prstGeom>
          <a:noFill/>
          <a:ln>
            <a:noFill/>
          </a:ln>
        </p:spPr>
        <p:txBody>
          <a:bodyPr anchorCtr="0" anchor="t" bIns="91425" lIns="91425" rIns="91425" wrap="square" tIns="91425">
            <a:noAutofit/>
          </a:bodyPr>
          <a:lstStyle/>
          <a:p>
            <a:pPr lvl="0" rtl="0">
              <a:spcBef>
                <a:spcPts val="0"/>
              </a:spcBef>
              <a:buNone/>
            </a:pPr>
            <a:r>
              <a:rPr lang="en-GB" sz="1200">
                <a:solidFill>
                  <a:srgbClr val="FFFFFF"/>
                </a:solidFill>
              </a:rPr>
              <a:t>Details of the tattoos on Otzi the iceman(mummy)</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1297500" y="393750"/>
            <a:ext cx="2578500" cy="567000"/>
          </a:xfrm>
          <a:prstGeom prst="rect">
            <a:avLst/>
          </a:prstGeom>
        </p:spPr>
        <p:txBody>
          <a:bodyPr anchorCtr="0" anchor="t" bIns="91425" lIns="91425" rIns="91425" wrap="square" tIns="91425">
            <a:noAutofit/>
          </a:bodyPr>
          <a:lstStyle/>
          <a:p>
            <a:pPr lvl="0">
              <a:spcBef>
                <a:spcPts val="0"/>
              </a:spcBef>
              <a:buNone/>
            </a:pPr>
            <a:r>
              <a:rPr lang="en-GB"/>
              <a:t>Decoration</a:t>
            </a:r>
          </a:p>
        </p:txBody>
      </p:sp>
      <p:sp>
        <p:nvSpPr>
          <p:cNvPr id="164" name="Shape 164"/>
          <p:cNvSpPr txBox="1"/>
          <p:nvPr>
            <p:ph idx="1" type="body"/>
          </p:nvPr>
        </p:nvSpPr>
        <p:spPr>
          <a:xfrm>
            <a:off x="422050" y="1424350"/>
            <a:ext cx="3645300" cy="2911200"/>
          </a:xfrm>
          <a:prstGeom prst="rect">
            <a:avLst/>
          </a:prstGeom>
        </p:spPr>
        <p:txBody>
          <a:bodyPr anchorCtr="0" anchor="t" bIns="91425" lIns="91425" rIns="91425" wrap="square" tIns="91425">
            <a:noAutofit/>
          </a:bodyPr>
          <a:lstStyle/>
          <a:p>
            <a:pPr lvl="0">
              <a:spcBef>
                <a:spcPts val="0"/>
              </a:spcBef>
              <a:buNone/>
            </a:pPr>
            <a:r>
              <a:rPr lang="en-GB"/>
              <a:t>The human body is boring  so we decorate it</a:t>
            </a:r>
          </a:p>
          <a:p>
            <a:pPr lvl="0">
              <a:spcBef>
                <a:spcPts val="0"/>
              </a:spcBef>
              <a:buNone/>
            </a:pPr>
            <a:r>
              <a:rPr lang="en-GB"/>
              <a:t>The human story, cultures</a:t>
            </a:r>
          </a:p>
          <a:p>
            <a:pPr lvl="0">
              <a:spcBef>
                <a:spcPts val="0"/>
              </a:spcBef>
              <a:buNone/>
            </a:pPr>
            <a:r>
              <a:rPr lang="en-GB"/>
              <a:t>Symbolic representations of beauty</a:t>
            </a:r>
          </a:p>
          <a:p>
            <a:pPr lvl="0">
              <a:spcBef>
                <a:spcPts val="0"/>
              </a:spcBef>
              <a:buNone/>
            </a:pPr>
            <a:r>
              <a:rPr lang="en-GB"/>
              <a:t>Embeddable pigments</a:t>
            </a:r>
          </a:p>
          <a:p>
            <a:pPr lvl="0">
              <a:spcBef>
                <a:spcPts val="0"/>
              </a:spcBef>
              <a:buNone/>
            </a:pPr>
            <a:r>
              <a:rPr lang="en-GB"/>
              <a:t>Piercings</a:t>
            </a:r>
            <a:r>
              <a:rPr lang="en-GB"/>
              <a:t>, </a:t>
            </a:r>
            <a:r>
              <a:rPr lang="en-GB"/>
              <a:t>tattoos</a:t>
            </a:r>
            <a:r>
              <a:rPr lang="en-GB"/>
              <a:t>, scarring</a:t>
            </a:r>
          </a:p>
          <a:p>
            <a:pPr lvl="0">
              <a:spcBef>
                <a:spcPts val="0"/>
              </a:spcBef>
              <a:buNone/>
            </a:pPr>
            <a:r>
              <a:t/>
            </a:r>
            <a:endParaRPr/>
          </a:p>
        </p:txBody>
      </p:sp>
      <p:pic>
        <p:nvPicPr>
          <p:cNvPr id="165" name="Shape 165"/>
          <p:cNvPicPr preferRelativeResize="0"/>
          <p:nvPr/>
        </p:nvPicPr>
        <p:blipFill>
          <a:blip r:embed="rId3">
            <a:alphaModFix/>
          </a:blip>
          <a:stretch>
            <a:fillRect/>
          </a:stretch>
        </p:blipFill>
        <p:spPr>
          <a:xfrm>
            <a:off x="4224875" y="658375"/>
            <a:ext cx="4608476" cy="3072317"/>
          </a:xfrm>
          <a:prstGeom prst="rect">
            <a:avLst/>
          </a:prstGeom>
          <a:noFill/>
          <a:ln>
            <a:noFill/>
          </a:ln>
        </p:spPr>
      </p:pic>
      <p:sp>
        <p:nvSpPr>
          <p:cNvPr id="166" name="Shape 166"/>
          <p:cNvSpPr txBox="1"/>
          <p:nvPr/>
        </p:nvSpPr>
        <p:spPr>
          <a:xfrm>
            <a:off x="5414850" y="3730700"/>
            <a:ext cx="3418500" cy="204600"/>
          </a:xfrm>
          <a:prstGeom prst="rect">
            <a:avLst/>
          </a:prstGeom>
          <a:noFill/>
          <a:ln>
            <a:noFill/>
          </a:ln>
        </p:spPr>
        <p:txBody>
          <a:bodyPr anchorCtr="0" anchor="t" bIns="91425" lIns="91425" rIns="91425" wrap="square" tIns="91425">
            <a:noAutofit/>
          </a:bodyPr>
          <a:lstStyle/>
          <a:p>
            <a:pPr lvl="0" rtl="0">
              <a:spcBef>
                <a:spcPts val="0"/>
              </a:spcBef>
              <a:buNone/>
            </a:pPr>
            <a:r>
              <a:rPr lang="en-GB" sz="1200">
                <a:solidFill>
                  <a:srgbClr val="FFFFFF"/>
                </a:solidFill>
              </a:rPr>
              <a:t>Fulani woman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1217450" y="287025"/>
            <a:ext cx="2685300" cy="573600"/>
          </a:xfrm>
          <a:prstGeom prst="rect">
            <a:avLst/>
          </a:prstGeom>
        </p:spPr>
        <p:txBody>
          <a:bodyPr anchorCtr="0" anchor="t" bIns="91425" lIns="91425" rIns="91425" wrap="square" tIns="91425">
            <a:noAutofit/>
          </a:bodyPr>
          <a:lstStyle/>
          <a:p>
            <a:pPr lvl="0">
              <a:spcBef>
                <a:spcPts val="0"/>
              </a:spcBef>
              <a:buNone/>
            </a:pPr>
            <a:r>
              <a:rPr lang="en-GB"/>
              <a:t>Communication</a:t>
            </a:r>
          </a:p>
        </p:txBody>
      </p:sp>
      <p:sp>
        <p:nvSpPr>
          <p:cNvPr id="172" name="Shape 172"/>
          <p:cNvSpPr txBox="1"/>
          <p:nvPr>
            <p:ph idx="1" type="body"/>
          </p:nvPr>
        </p:nvSpPr>
        <p:spPr>
          <a:xfrm>
            <a:off x="1094075" y="804725"/>
            <a:ext cx="3202200" cy="1510200"/>
          </a:xfrm>
          <a:prstGeom prst="rect">
            <a:avLst/>
          </a:prstGeom>
        </p:spPr>
        <p:txBody>
          <a:bodyPr anchorCtr="0" anchor="t" bIns="91425" lIns="91425" rIns="91425" wrap="square" tIns="91425">
            <a:noAutofit/>
          </a:bodyPr>
          <a:lstStyle/>
          <a:p>
            <a:pPr lvl="0">
              <a:spcBef>
                <a:spcPts val="0"/>
              </a:spcBef>
              <a:buNone/>
            </a:pPr>
            <a:r>
              <a:rPr lang="en-GB"/>
              <a:t>Visual key</a:t>
            </a:r>
          </a:p>
          <a:p>
            <a:pPr lvl="0">
              <a:spcBef>
                <a:spcPts val="0"/>
              </a:spcBef>
              <a:buNone/>
            </a:pPr>
            <a:r>
              <a:rPr lang="en-GB"/>
              <a:t>Traditionally used to communicate associations, social status, etc.</a:t>
            </a:r>
          </a:p>
        </p:txBody>
      </p:sp>
      <p:pic>
        <p:nvPicPr>
          <p:cNvPr id="173" name="Shape 173"/>
          <p:cNvPicPr preferRelativeResize="0"/>
          <p:nvPr/>
        </p:nvPicPr>
        <p:blipFill>
          <a:blip r:embed="rId3">
            <a:alphaModFix/>
          </a:blip>
          <a:stretch>
            <a:fillRect/>
          </a:stretch>
        </p:blipFill>
        <p:spPr>
          <a:xfrm>
            <a:off x="4356300" y="287025"/>
            <a:ext cx="4556801" cy="2393775"/>
          </a:xfrm>
          <a:prstGeom prst="rect">
            <a:avLst/>
          </a:prstGeom>
          <a:noFill/>
          <a:ln>
            <a:noFill/>
          </a:ln>
        </p:spPr>
      </p:pic>
      <p:sp>
        <p:nvSpPr>
          <p:cNvPr id="174" name="Shape 174"/>
          <p:cNvSpPr txBox="1"/>
          <p:nvPr/>
        </p:nvSpPr>
        <p:spPr>
          <a:xfrm>
            <a:off x="6005500" y="2680800"/>
            <a:ext cx="3101400" cy="357000"/>
          </a:xfrm>
          <a:prstGeom prst="rect">
            <a:avLst/>
          </a:prstGeom>
          <a:noFill/>
          <a:ln>
            <a:noFill/>
          </a:ln>
        </p:spPr>
        <p:txBody>
          <a:bodyPr anchorCtr="0" anchor="t" bIns="91425" lIns="91425" rIns="91425" wrap="square" tIns="91425">
            <a:noAutofit/>
          </a:bodyPr>
          <a:lstStyle/>
          <a:p>
            <a:pPr lvl="0">
              <a:spcBef>
                <a:spcPts val="0"/>
              </a:spcBef>
              <a:buNone/>
            </a:pPr>
            <a:r>
              <a:rPr lang="en-GB" sz="1200">
                <a:solidFill>
                  <a:srgbClr val="FFFFFF"/>
                </a:solidFill>
              </a:rPr>
              <a:t>Yakuza member showing off his tattoos</a:t>
            </a:r>
          </a:p>
        </p:txBody>
      </p:sp>
      <p:pic>
        <p:nvPicPr>
          <p:cNvPr id="175" name="Shape 175"/>
          <p:cNvPicPr preferRelativeResize="0"/>
          <p:nvPr/>
        </p:nvPicPr>
        <p:blipFill>
          <a:blip r:embed="rId4">
            <a:alphaModFix/>
          </a:blip>
          <a:stretch>
            <a:fillRect/>
          </a:stretch>
        </p:blipFill>
        <p:spPr>
          <a:xfrm>
            <a:off x="-159325" y="2118524"/>
            <a:ext cx="3875275" cy="2571325"/>
          </a:xfrm>
          <a:prstGeom prst="rect">
            <a:avLst/>
          </a:prstGeom>
          <a:noFill/>
          <a:ln>
            <a:noFill/>
          </a:ln>
        </p:spPr>
      </p:pic>
      <p:sp>
        <p:nvSpPr>
          <p:cNvPr id="176" name="Shape 176"/>
          <p:cNvSpPr txBox="1"/>
          <p:nvPr/>
        </p:nvSpPr>
        <p:spPr>
          <a:xfrm>
            <a:off x="4543100" y="3095450"/>
            <a:ext cx="3829200" cy="1641000"/>
          </a:xfrm>
          <a:prstGeom prst="rect">
            <a:avLst/>
          </a:prstGeom>
          <a:noFill/>
          <a:ln>
            <a:noFill/>
          </a:ln>
        </p:spPr>
        <p:txBody>
          <a:bodyPr anchorCtr="0" anchor="t" bIns="91425" lIns="91425" rIns="91425" wrap="square" tIns="91425">
            <a:noAutofit/>
          </a:bodyPr>
          <a:lstStyle/>
          <a:p>
            <a:pPr lvl="0">
              <a:spcBef>
                <a:spcPts val="0"/>
              </a:spcBef>
              <a:buNone/>
            </a:pPr>
            <a:r>
              <a:rPr lang="en-GB" sz="1300">
                <a:solidFill>
                  <a:srgbClr val="FFFFFF"/>
                </a:solidFill>
                <a:latin typeface="Lato"/>
                <a:ea typeface="Lato"/>
                <a:cs typeface="Lato"/>
                <a:sym typeface="Lato"/>
              </a:rPr>
              <a:t>Body language</a:t>
            </a:r>
          </a:p>
        </p:txBody>
      </p:sp>
      <p:sp>
        <p:nvSpPr>
          <p:cNvPr id="177" name="Shape 177"/>
          <p:cNvSpPr txBox="1"/>
          <p:nvPr/>
        </p:nvSpPr>
        <p:spPr>
          <a:xfrm>
            <a:off x="97113" y="4736450"/>
            <a:ext cx="3362400" cy="206700"/>
          </a:xfrm>
          <a:prstGeom prst="rect">
            <a:avLst/>
          </a:prstGeom>
          <a:noFill/>
          <a:ln>
            <a:noFill/>
          </a:ln>
        </p:spPr>
        <p:txBody>
          <a:bodyPr anchorCtr="0" anchor="t" bIns="91425" lIns="91425" rIns="91425" wrap="square" tIns="91425">
            <a:noAutofit/>
          </a:bodyPr>
          <a:lstStyle/>
          <a:p>
            <a:pPr lvl="0">
              <a:spcBef>
                <a:spcPts val="0"/>
              </a:spcBef>
              <a:buNone/>
            </a:pPr>
            <a:r>
              <a:rPr lang="en-GB" sz="1200">
                <a:solidFill>
                  <a:srgbClr val="FFFFFF"/>
                </a:solidFill>
              </a:rPr>
              <a:t>Maori tribes man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Communication</a:t>
            </a:r>
          </a:p>
        </p:txBody>
      </p:sp>
      <p:sp>
        <p:nvSpPr>
          <p:cNvPr id="183" name="Shape 183"/>
          <p:cNvSpPr txBox="1"/>
          <p:nvPr>
            <p:ph idx="1" type="body"/>
          </p:nvPr>
        </p:nvSpPr>
        <p:spPr>
          <a:xfrm>
            <a:off x="183775" y="1668675"/>
            <a:ext cx="3252000" cy="2911200"/>
          </a:xfrm>
          <a:prstGeom prst="rect">
            <a:avLst/>
          </a:prstGeom>
        </p:spPr>
        <p:txBody>
          <a:bodyPr anchorCtr="0" anchor="t" bIns="91425" lIns="91425" rIns="91425" wrap="square" tIns="91425">
            <a:noAutofit/>
          </a:bodyPr>
          <a:lstStyle/>
          <a:p>
            <a:pPr lvl="0">
              <a:spcBef>
                <a:spcPts val="0"/>
              </a:spcBef>
              <a:buNone/>
            </a:pPr>
            <a:r>
              <a:rPr lang="en-GB"/>
              <a:t>Visual modes of communication and representation through body art could either be used to communicate things to others or in this case communicate something to you</a:t>
            </a:r>
          </a:p>
          <a:p>
            <a:pPr lvl="0">
              <a:spcBef>
                <a:spcPts val="0"/>
              </a:spcBef>
              <a:buNone/>
            </a:pPr>
            <a:r>
              <a:t/>
            </a:r>
            <a:endParaRPr/>
          </a:p>
        </p:txBody>
      </p:sp>
      <p:sp>
        <p:nvSpPr>
          <p:cNvPr id="184" name="Shape 184"/>
          <p:cNvSpPr txBox="1"/>
          <p:nvPr>
            <p:ph idx="1" type="body"/>
          </p:nvPr>
        </p:nvSpPr>
        <p:spPr>
          <a:xfrm>
            <a:off x="5158550" y="2257038"/>
            <a:ext cx="2797500" cy="275400"/>
          </a:xfrm>
          <a:prstGeom prst="rect">
            <a:avLst/>
          </a:prstGeom>
        </p:spPr>
        <p:txBody>
          <a:bodyPr anchorCtr="0" anchor="t" bIns="91425" lIns="91425" rIns="91425" wrap="square" tIns="91425">
            <a:noAutofit/>
          </a:bodyPr>
          <a:lstStyle/>
          <a:p>
            <a:pPr lvl="0" rtl="0">
              <a:spcBef>
                <a:spcPts val="0"/>
              </a:spcBef>
              <a:buNone/>
            </a:pPr>
            <a:r>
              <a:rPr lang="en-GB"/>
              <a:t>Neil Harbisson the human cyborg</a:t>
            </a:r>
          </a:p>
        </p:txBody>
      </p:sp>
      <p:pic>
        <p:nvPicPr>
          <p:cNvPr id="185" name="Shape 185"/>
          <p:cNvPicPr preferRelativeResize="0"/>
          <p:nvPr/>
        </p:nvPicPr>
        <p:blipFill>
          <a:blip r:embed="rId3">
            <a:alphaModFix/>
          </a:blip>
          <a:stretch>
            <a:fillRect/>
          </a:stretch>
        </p:blipFill>
        <p:spPr>
          <a:xfrm>
            <a:off x="5204738" y="270663"/>
            <a:ext cx="2705100" cy="1685925"/>
          </a:xfrm>
          <a:prstGeom prst="rect">
            <a:avLst/>
          </a:prstGeom>
          <a:noFill/>
          <a:ln>
            <a:noFill/>
          </a:ln>
        </p:spPr>
      </p:pic>
      <p:pic>
        <p:nvPicPr>
          <p:cNvPr id="186" name="Shape 186"/>
          <p:cNvPicPr preferRelativeResize="0"/>
          <p:nvPr/>
        </p:nvPicPr>
        <p:blipFill>
          <a:blip r:embed="rId4">
            <a:alphaModFix/>
          </a:blip>
          <a:stretch>
            <a:fillRect/>
          </a:stretch>
        </p:blipFill>
        <p:spPr>
          <a:xfrm>
            <a:off x="3526001" y="2675151"/>
            <a:ext cx="5418200" cy="225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143025" y="284200"/>
            <a:ext cx="2331600" cy="914100"/>
          </a:xfrm>
          <a:prstGeom prst="rect">
            <a:avLst/>
          </a:prstGeom>
        </p:spPr>
        <p:txBody>
          <a:bodyPr anchorCtr="0" anchor="t" bIns="91425" lIns="91425" rIns="91425" wrap="square" tIns="91425">
            <a:noAutofit/>
          </a:bodyPr>
          <a:lstStyle/>
          <a:p>
            <a:pPr lvl="0">
              <a:spcBef>
                <a:spcPts val="0"/>
              </a:spcBef>
              <a:buNone/>
            </a:pPr>
            <a:r>
              <a:rPr lang="en-GB"/>
              <a:t>Reshaping</a:t>
            </a:r>
          </a:p>
        </p:txBody>
      </p:sp>
      <p:pic>
        <p:nvPicPr>
          <p:cNvPr id="192" name="Shape 192"/>
          <p:cNvPicPr preferRelativeResize="0"/>
          <p:nvPr/>
        </p:nvPicPr>
        <p:blipFill>
          <a:blip r:embed="rId3">
            <a:alphaModFix/>
          </a:blip>
          <a:stretch>
            <a:fillRect/>
          </a:stretch>
        </p:blipFill>
        <p:spPr>
          <a:xfrm>
            <a:off x="5170175" y="206975"/>
            <a:ext cx="3641299" cy="2542850"/>
          </a:xfrm>
          <a:prstGeom prst="rect">
            <a:avLst/>
          </a:prstGeom>
          <a:noFill/>
          <a:ln>
            <a:noFill/>
          </a:ln>
        </p:spPr>
      </p:pic>
      <p:sp>
        <p:nvSpPr>
          <p:cNvPr id="193" name="Shape 193"/>
          <p:cNvSpPr txBox="1"/>
          <p:nvPr/>
        </p:nvSpPr>
        <p:spPr>
          <a:xfrm>
            <a:off x="8178925" y="2669800"/>
            <a:ext cx="813900" cy="366900"/>
          </a:xfrm>
          <a:prstGeom prst="rect">
            <a:avLst/>
          </a:prstGeom>
          <a:noFill/>
          <a:ln>
            <a:noFill/>
          </a:ln>
        </p:spPr>
        <p:txBody>
          <a:bodyPr anchorCtr="0" anchor="t" bIns="91425" lIns="91425" rIns="91425" wrap="square" tIns="91425">
            <a:noAutofit/>
          </a:bodyPr>
          <a:lstStyle/>
          <a:p>
            <a:pPr lvl="0">
              <a:spcBef>
                <a:spcPts val="0"/>
              </a:spcBef>
              <a:buNone/>
            </a:pPr>
            <a:r>
              <a:rPr lang="en-GB" sz="1000">
                <a:solidFill>
                  <a:srgbClr val="FFFFFF"/>
                </a:solidFill>
              </a:rPr>
              <a:t>Cat man</a:t>
            </a:r>
          </a:p>
        </p:txBody>
      </p:sp>
      <p:pic>
        <p:nvPicPr>
          <p:cNvPr id="194" name="Shape 194"/>
          <p:cNvPicPr preferRelativeResize="0"/>
          <p:nvPr/>
        </p:nvPicPr>
        <p:blipFill>
          <a:blip r:embed="rId4">
            <a:alphaModFix/>
          </a:blip>
          <a:stretch>
            <a:fillRect/>
          </a:stretch>
        </p:blipFill>
        <p:spPr>
          <a:xfrm>
            <a:off x="409225" y="2477850"/>
            <a:ext cx="3673800" cy="2292200"/>
          </a:xfrm>
          <a:prstGeom prst="rect">
            <a:avLst/>
          </a:prstGeom>
          <a:noFill/>
          <a:ln>
            <a:noFill/>
          </a:ln>
        </p:spPr>
      </p:pic>
      <p:sp>
        <p:nvSpPr>
          <p:cNvPr id="195" name="Shape 195"/>
          <p:cNvSpPr txBox="1"/>
          <p:nvPr>
            <p:ph idx="1" type="body"/>
          </p:nvPr>
        </p:nvSpPr>
        <p:spPr>
          <a:xfrm>
            <a:off x="1093100" y="775350"/>
            <a:ext cx="3783600" cy="1473900"/>
          </a:xfrm>
          <a:prstGeom prst="rect">
            <a:avLst/>
          </a:prstGeom>
        </p:spPr>
        <p:txBody>
          <a:bodyPr anchorCtr="0" anchor="t" bIns="91425" lIns="91425" rIns="91425" wrap="square" tIns="91425">
            <a:noAutofit/>
          </a:bodyPr>
          <a:lstStyle/>
          <a:p>
            <a:pPr lvl="0" rtl="0">
              <a:spcBef>
                <a:spcPts val="0"/>
              </a:spcBef>
              <a:buNone/>
            </a:pPr>
            <a:r>
              <a:rPr lang="en-GB"/>
              <a:t>Changing/ evolving the body</a:t>
            </a:r>
          </a:p>
          <a:p>
            <a:pPr lvl="0" rtl="0">
              <a:spcBef>
                <a:spcPts val="0"/>
              </a:spcBef>
              <a:buNone/>
            </a:pPr>
            <a:r>
              <a:rPr lang="en-GB"/>
              <a:t>Using tech to edit ourselves</a:t>
            </a:r>
          </a:p>
          <a:p>
            <a:pPr lvl="0">
              <a:spcBef>
                <a:spcPts val="0"/>
              </a:spcBef>
              <a:buNone/>
            </a:pPr>
            <a:r>
              <a:rPr lang="en-GB"/>
              <a:t>Technology keeps advancing</a:t>
            </a:r>
          </a:p>
          <a:p>
            <a:pPr lvl="0" rtl="0">
              <a:spcBef>
                <a:spcPts val="0"/>
              </a:spcBef>
              <a:buNone/>
            </a:pPr>
            <a:r>
              <a:rPr lang="en-GB"/>
              <a:t>Early  adopters</a:t>
            </a:r>
          </a:p>
        </p:txBody>
      </p:sp>
      <p:sp>
        <p:nvSpPr>
          <p:cNvPr id="196" name="Shape 196"/>
          <p:cNvSpPr txBox="1"/>
          <p:nvPr>
            <p:ph idx="1" type="body"/>
          </p:nvPr>
        </p:nvSpPr>
        <p:spPr>
          <a:xfrm>
            <a:off x="4295913" y="2929225"/>
            <a:ext cx="3783600" cy="2134200"/>
          </a:xfrm>
          <a:prstGeom prst="rect">
            <a:avLst/>
          </a:prstGeom>
        </p:spPr>
        <p:txBody>
          <a:bodyPr anchorCtr="0" anchor="t" bIns="91425" lIns="91425" rIns="91425" wrap="square" tIns="91425">
            <a:noAutofit/>
          </a:bodyPr>
          <a:lstStyle/>
          <a:p>
            <a:pPr lvl="0">
              <a:spcBef>
                <a:spcPts val="0"/>
              </a:spcBef>
              <a:buNone/>
            </a:pPr>
            <a:r>
              <a:rPr lang="en-GB"/>
              <a:t>A process which is still in place and very active</a:t>
            </a:r>
          </a:p>
          <a:p>
            <a:pPr lvl="0">
              <a:spcBef>
                <a:spcPts val="0"/>
              </a:spcBef>
              <a:buNone/>
            </a:pPr>
            <a:r>
              <a:rPr lang="en-GB"/>
              <a:t>Modern medical technology</a:t>
            </a:r>
          </a:p>
          <a:p>
            <a:pPr lvl="0">
              <a:spcBef>
                <a:spcPts val="0"/>
              </a:spcBef>
              <a:buNone/>
            </a:pPr>
            <a:r>
              <a:rPr lang="en-GB"/>
              <a:t>Removing and adding to our structure</a:t>
            </a:r>
          </a:p>
          <a:p>
            <a:pPr lvl="0" rtl="0">
              <a:spcBef>
                <a:spcPts val="0"/>
              </a:spcBef>
              <a:buNone/>
            </a:pPr>
            <a:r>
              <a:rPr lang="en-GB"/>
              <a:t>More or less practical purposes</a:t>
            </a:r>
          </a:p>
        </p:txBody>
      </p:sp>
      <p:sp>
        <p:nvSpPr>
          <p:cNvPr id="197" name="Shape 197"/>
          <p:cNvSpPr txBox="1"/>
          <p:nvPr/>
        </p:nvSpPr>
        <p:spPr>
          <a:xfrm>
            <a:off x="409225" y="4763379"/>
            <a:ext cx="3455700" cy="246900"/>
          </a:xfrm>
          <a:prstGeom prst="rect">
            <a:avLst/>
          </a:prstGeom>
          <a:noFill/>
          <a:ln>
            <a:noFill/>
          </a:ln>
        </p:spPr>
        <p:txBody>
          <a:bodyPr anchorCtr="0" anchor="t" bIns="91425" lIns="91425" rIns="91425" wrap="square" tIns="91425">
            <a:noAutofit/>
          </a:bodyPr>
          <a:lstStyle/>
          <a:p>
            <a:pPr lvl="0">
              <a:spcBef>
                <a:spcPts val="0"/>
              </a:spcBef>
              <a:buNone/>
            </a:pPr>
            <a:r>
              <a:rPr lang="en-GB" sz="1000">
                <a:solidFill>
                  <a:srgbClr val="FFFFFF"/>
                </a:solidFill>
              </a:rPr>
              <a:t>Martin Jones, the man with a tooth for an eye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903175" y="224175"/>
            <a:ext cx="3979500" cy="513600"/>
          </a:xfrm>
          <a:prstGeom prst="rect">
            <a:avLst/>
          </a:prstGeom>
        </p:spPr>
        <p:txBody>
          <a:bodyPr anchorCtr="0" anchor="t" bIns="91425" lIns="91425" rIns="91425" wrap="square" tIns="91425">
            <a:noAutofit/>
          </a:bodyPr>
          <a:lstStyle/>
          <a:p>
            <a:pPr lvl="0">
              <a:spcBef>
                <a:spcPts val="0"/>
              </a:spcBef>
              <a:buNone/>
            </a:pPr>
            <a:r>
              <a:rPr lang="en-GB"/>
              <a:t>The future of body mods</a:t>
            </a:r>
          </a:p>
        </p:txBody>
      </p:sp>
      <p:sp>
        <p:nvSpPr>
          <p:cNvPr id="203" name="Shape 203"/>
          <p:cNvSpPr txBox="1"/>
          <p:nvPr>
            <p:ph idx="1" type="body"/>
          </p:nvPr>
        </p:nvSpPr>
        <p:spPr>
          <a:xfrm>
            <a:off x="1030650" y="811175"/>
            <a:ext cx="3818700" cy="2250000"/>
          </a:xfrm>
          <a:prstGeom prst="rect">
            <a:avLst/>
          </a:prstGeom>
        </p:spPr>
        <p:txBody>
          <a:bodyPr anchorCtr="0" anchor="t" bIns="91425" lIns="91425" rIns="91425" wrap="square" tIns="91425">
            <a:noAutofit/>
          </a:bodyPr>
          <a:lstStyle/>
          <a:p>
            <a:pPr lvl="0">
              <a:spcBef>
                <a:spcPts val="0"/>
              </a:spcBef>
              <a:buNone/>
            </a:pPr>
            <a:r>
              <a:rPr lang="en-GB"/>
              <a:t>Developments in OLED technology </a:t>
            </a:r>
          </a:p>
          <a:p>
            <a:pPr lvl="0">
              <a:spcBef>
                <a:spcPts val="0"/>
              </a:spcBef>
              <a:buNone/>
            </a:pPr>
            <a:r>
              <a:rPr lang="en-GB"/>
              <a:t>flexible pigment screens</a:t>
            </a:r>
          </a:p>
          <a:p>
            <a:pPr lvl="0">
              <a:spcBef>
                <a:spcPts val="0"/>
              </a:spcBef>
              <a:buNone/>
            </a:pPr>
            <a:r>
              <a:rPr lang="en-GB"/>
              <a:t>Nanoparticles : we become the screen</a:t>
            </a:r>
          </a:p>
          <a:p>
            <a:pPr lvl="0">
              <a:spcBef>
                <a:spcPts val="0"/>
              </a:spcBef>
              <a:buNone/>
            </a:pPr>
            <a:r>
              <a:rPr lang="en-GB"/>
              <a:t>We could see </a:t>
            </a:r>
            <a:r>
              <a:rPr lang="en-GB"/>
              <a:t> fingers that light up according to your feeds.</a:t>
            </a:r>
          </a:p>
          <a:p>
            <a:pPr lvl="0">
              <a:spcBef>
                <a:spcPts val="0"/>
              </a:spcBef>
              <a:buNone/>
            </a:pPr>
            <a:r>
              <a:t/>
            </a:r>
            <a:endParaRPr/>
          </a:p>
        </p:txBody>
      </p:sp>
      <p:pic>
        <p:nvPicPr>
          <p:cNvPr id="204" name="Shape 204"/>
          <p:cNvPicPr preferRelativeResize="0"/>
          <p:nvPr/>
        </p:nvPicPr>
        <p:blipFill>
          <a:blip r:embed="rId3">
            <a:alphaModFix/>
          </a:blip>
          <a:stretch>
            <a:fillRect/>
          </a:stretch>
        </p:blipFill>
        <p:spPr>
          <a:xfrm>
            <a:off x="4910000" y="492925"/>
            <a:ext cx="4091626" cy="2114625"/>
          </a:xfrm>
          <a:prstGeom prst="rect">
            <a:avLst/>
          </a:prstGeom>
          <a:noFill/>
          <a:ln>
            <a:noFill/>
          </a:ln>
        </p:spPr>
      </p:pic>
      <p:pic>
        <p:nvPicPr>
          <p:cNvPr id="205" name="Shape 205"/>
          <p:cNvPicPr preferRelativeResize="0"/>
          <p:nvPr/>
        </p:nvPicPr>
        <p:blipFill>
          <a:blip r:embed="rId4">
            <a:alphaModFix/>
          </a:blip>
          <a:stretch>
            <a:fillRect/>
          </a:stretch>
        </p:blipFill>
        <p:spPr>
          <a:xfrm>
            <a:off x="3709700" y="2987625"/>
            <a:ext cx="3294474" cy="1828875"/>
          </a:xfrm>
          <a:prstGeom prst="rect">
            <a:avLst/>
          </a:prstGeom>
          <a:noFill/>
          <a:ln>
            <a:noFill/>
          </a:ln>
        </p:spPr>
      </p:pic>
      <p:sp>
        <p:nvSpPr>
          <p:cNvPr id="206" name="Shape 206"/>
          <p:cNvSpPr txBox="1"/>
          <p:nvPr/>
        </p:nvSpPr>
        <p:spPr>
          <a:xfrm>
            <a:off x="5196950" y="4756575"/>
            <a:ext cx="1747800" cy="273600"/>
          </a:xfrm>
          <a:prstGeom prst="rect">
            <a:avLst/>
          </a:prstGeom>
          <a:noFill/>
          <a:ln>
            <a:noFill/>
          </a:ln>
        </p:spPr>
        <p:txBody>
          <a:bodyPr anchorCtr="0" anchor="t" bIns="91425" lIns="91425" rIns="91425" wrap="square" tIns="91425">
            <a:noAutofit/>
          </a:bodyPr>
          <a:lstStyle/>
          <a:p>
            <a:pPr lvl="0">
              <a:spcBef>
                <a:spcPts val="0"/>
              </a:spcBef>
              <a:buNone/>
            </a:pPr>
            <a:r>
              <a:rPr lang="en-GB" sz="1000">
                <a:solidFill>
                  <a:srgbClr val="FFFFFF"/>
                </a:solidFill>
              </a:rPr>
              <a:t>Ads on Japanese girl’s legs</a:t>
            </a:r>
          </a:p>
        </p:txBody>
      </p:sp>
      <p:sp>
        <p:nvSpPr>
          <p:cNvPr id="207" name="Shape 207"/>
          <p:cNvSpPr txBox="1"/>
          <p:nvPr/>
        </p:nvSpPr>
        <p:spPr>
          <a:xfrm>
            <a:off x="7054625" y="2987613"/>
            <a:ext cx="1947000" cy="1333800"/>
          </a:xfrm>
          <a:prstGeom prst="rect">
            <a:avLst/>
          </a:prstGeom>
          <a:noFill/>
          <a:ln>
            <a:noFill/>
          </a:ln>
        </p:spPr>
        <p:txBody>
          <a:bodyPr anchorCtr="0" anchor="t" bIns="91425" lIns="91425" rIns="91425" wrap="square" tIns="91425">
            <a:noAutofit/>
          </a:bodyPr>
          <a:lstStyle/>
          <a:p>
            <a:pPr lvl="0">
              <a:spcBef>
                <a:spcPts val="0"/>
              </a:spcBef>
              <a:buNone/>
            </a:pPr>
            <a:r>
              <a:rPr lang="en-GB">
                <a:solidFill>
                  <a:srgbClr val="FFFFFF"/>
                </a:solidFill>
              </a:rPr>
              <a:t>Using nanoparticles to create ads onto the human canvas</a:t>
            </a:r>
          </a:p>
        </p:txBody>
      </p:sp>
      <p:pic>
        <p:nvPicPr>
          <p:cNvPr id="208" name="Shape 208"/>
          <p:cNvPicPr preferRelativeResize="0"/>
          <p:nvPr/>
        </p:nvPicPr>
        <p:blipFill>
          <a:blip r:embed="rId5">
            <a:alphaModFix/>
          </a:blip>
          <a:stretch>
            <a:fillRect/>
          </a:stretch>
        </p:blipFill>
        <p:spPr>
          <a:xfrm>
            <a:off x="401529" y="3189975"/>
            <a:ext cx="2321621" cy="174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